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8"/>
  </p:notesMasterIdLst>
  <p:handoutMasterIdLst>
    <p:handoutMasterId r:id="rId39"/>
  </p:handoutMasterIdLst>
  <p:sldIdLst>
    <p:sldId id="269" r:id="rId5"/>
    <p:sldId id="264" r:id="rId6"/>
    <p:sldId id="272" r:id="rId7"/>
    <p:sldId id="257" r:id="rId8"/>
    <p:sldId id="263" r:id="rId9"/>
    <p:sldId id="258" r:id="rId10"/>
    <p:sldId id="265" r:id="rId11"/>
    <p:sldId id="260" r:id="rId12"/>
    <p:sldId id="262" r:id="rId13"/>
    <p:sldId id="267" r:id="rId14"/>
    <p:sldId id="266" r:id="rId15"/>
    <p:sldId id="261" r:id="rId16"/>
    <p:sldId id="268" r:id="rId17"/>
    <p:sldId id="270" r:id="rId18"/>
    <p:sldId id="273" r:id="rId19"/>
    <p:sldId id="274" r:id="rId20"/>
    <p:sldId id="275" r:id="rId21"/>
    <p:sldId id="276" r:id="rId22"/>
    <p:sldId id="271" r:id="rId23"/>
    <p:sldId id="279" r:id="rId24"/>
    <p:sldId id="278" r:id="rId25"/>
    <p:sldId id="280" r:id="rId26"/>
    <p:sldId id="281" r:id="rId27"/>
    <p:sldId id="283" r:id="rId28"/>
    <p:sldId id="282" r:id="rId29"/>
    <p:sldId id="284" r:id="rId30"/>
    <p:sldId id="285" r:id="rId31"/>
    <p:sldId id="287" r:id="rId32"/>
    <p:sldId id="286" r:id="rId33"/>
    <p:sldId id="288" r:id="rId34"/>
    <p:sldId id="289" r:id="rId35"/>
    <p:sldId id="290" r:id="rId36"/>
    <p:sldId id="27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AEF5A-16E2-4839-A080-8F8120A2BCD1}" v="1123" dt="2022-01-02T09:25:12.239"/>
    <p1510:client id="{5E9677E6-D097-44DE-BCAD-EC11FF6954EC}" v="11" dt="2022-01-02T13:00:51.322"/>
    <p1510:client id="{AA930D2C-3486-43E1-87BD-1D425FB93EFF}" v="1" dt="2022-01-02T09:40:59.464"/>
    <p1510:client id="{B9D91E3F-47EE-4FFA-B9F5-5C3E5AE64D49}" v="3882" dt="2022-01-02T11:31:21.142"/>
    <p1510:client id="{E3E328B5-A60E-4916-9248-6A93FDFFF986}" v="1522" dt="2022-01-02T13:56:29.351"/>
    <p1510:client id="{EE083502-43FF-46D8-8BC9-012994676ECC}" v="42" dt="2022-01-02T09:54:02.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96"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F341E3B-0B54-48B8-BF30-77E41FA351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86E1FD5-ADDD-4398-9928-7B9BDF4A97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B9F91F-2422-4B1A-B743-4E95EB907152}" type="datetimeFigureOut">
              <a:rPr lang="fr-FR" smtClean="0"/>
              <a:t>05/01/2022</a:t>
            </a:fld>
            <a:endParaRPr lang="fr-FR"/>
          </a:p>
        </p:txBody>
      </p:sp>
      <p:sp>
        <p:nvSpPr>
          <p:cNvPr id="4" name="Espace réservé du pied de page 3">
            <a:extLst>
              <a:ext uri="{FF2B5EF4-FFF2-40B4-BE49-F238E27FC236}">
                <a16:creationId xmlns:a16="http://schemas.microsoft.com/office/drawing/2014/main" id="{4207CDFE-17FF-4513-9535-DEBBDFED16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AFAE560-9AD2-4C6A-A8EA-1F6E38E774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DEBE34-4D87-4BC3-BC10-00E72F8B1153}" type="slidenum">
              <a:rPr lang="fr-FR" smtClean="0"/>
              <a:t>‹N°›</a:t>
            </a:fld>
            <a:endParaRPr lang="fr-FR"/>
          </a:p>
        </p:txBody>
      </p:sp>
    </p:spTree>
    <p:extLst>
      <p:ext uri="{BB962C8B-B14F-4D97-AF65-F5344CB8AC3E}">
        <p14:creationId xmlns:p14="http://schemas.microsoft.com/office/powerpoint/2010/main" val="3260027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4F9F3-8EC1-4855-8736-2DC79BFE08E5}" type="datetimeFigureOut">
              <a:rPr lang="fr-FR" smtClean="0"/>
              <a:t>05/01/2022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FAB3A-2FA4-44D8-A2CD-71941E3A3244}" type="slidenum">
              <a:rPr lang="fr-FR" smtClean="0"/>
              <a:t>‹N°›</a:t>
            </a:fld>
            <a:endParaRPr lang="fr-FR"/>
          </a:p>
        </p:txBody>
      </p:sp>
    </p:spTree>
    <p:extLst>
      <p:ext uri="{BB962C8B-B14F-4D97-AF65-F5344CB8AC3E}">
        <p14:creationId xmlns:p14="http://schemas.microsoft.com/office/powerpoint/2010/main" val="14957619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5</a:t>
            </a:fld>
            <a:endParaRPr lang="fr-FR"/>
          </a:p>
        </p:txBody>
      </p:sp>
    </p:spTree>
    <p:extLst>
      <p:ext uri="{BB962C8B-B14F-4D97-AF65-F5344CB8AC3E}">
        <p14:creationId xmlns:p14="http://schemas.microsoft.com/office/powerpoint/2010/main" val="359321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10</a:t>
            </a:fld>
            <a:endParaRPr lang="fr-FR"/>
          </a:p>
        </p:txBody>
      </p:sp>
    </p:spTree>
    <p:extLst>
      <p:ext uri="{BB962C8B-B14F-4D97-AF65-F5344CB8AC3E}">
        <p14:creationId xmlns:p14="http://schemas.microsoft.com/office/powerpoint/2010/main" val="391401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13</a:t>
            </a:fld>
            <a:endParaRPr lang="fr-FR"/>
          </a:p>
        </p:txBody>
      </p:sp>
    </p:spTree>
    <p:extLst>
      <p:ext uri="{BB962C8B-B14F-4D97-AF65-F5344CB8AC3E}">
        <p14:creationId xmlns:p14="http://schemas.microsoft.com/office/powerpoint/2010/main" val="300252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14</a:t>
            </a:fld>
            <a:endParaRPr lang="fr-FR"/>
          </a:p>
        </p:txBody>
      </p:sp>
    </p:spTree>
    <p:extLst>
      <p:ext uri="{BB962C8B-B14F-4D97-AF65-F5344CB8AC3E}">
        <p14:creationId xmlns:p14="http://schemas.microsoft.com/office/powerpoint/2010/main" val="1910098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16</a:t>
            </a:fld>
            <a:endParaRPr lang="fr-FR"/>
          </a:p>
        </p:txBody>
      </p:sp>
    </p:spTree>
    <p:extLst>
      <p:ext uri="{BB962C8B-B14F-4D97-AF65-F5344CB8AC3E}">
        <p14:creationId xmlns:p14="http://schemas.microsoft.com/office/powerpoint/2010/main" val="351218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1AFAB3A-2FA4-44D8-A2CD-71941E3A3244}" type="slidenum">
              <a:rPr lang="fr-FR" smtClean="0"/>
              <a:t>19</a:t>
            </a:fld>
            <a:endParaRPr lang="fr-FR"/>
          </a:p>
        </p:txBody>
      </p:sp>
    </p:spTree>
    <p:extLst>
      <p:ext uri="{BB962C8B-B14F-4D97-AF65-F5344CB8AC3E}">
        <p14:creationId xmlns:p14="http://schemas.microsoft.com/office/powerpoint/2010/main" val="597518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fr-FR"/>
              <a:t>Modifiez le style du titre</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lvl1pPr algn="l">
              <a:defRPr/>
            </a:lvl1pPr>
          </a:lstStyle>
          <a:p>
            <a:fld id="{7199839E-95F5-4050-A4C6-5D153F4E1F09}" type="datetime1">
              <a:rPr lang="de-DE" smtClean="0"/>
              <a:t>05.01.2022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40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1F2DC7C-F2AF-4C1E-86EC-8A7435880C34}" type="datetime1">
              <a:rPr lang="de-DE" smtClean="0"/>
              <a:t>05.01.2022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1796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fr-FR"/>
              <a:t>Modifiez le style du titre</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A86F54F5-BA05-44DC-B4FD-6372E49882FC}" type="datetime1">
              <a:rPr lang="de-DE" smtClean="0"/>
              <a:t>05.01.2022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9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9A8B8065-75FF-4062-8A54-90AFC4D2CE7B}" type="datetime1">
              <a:rPr lang="de-DE" smtClean="0"/>
              <a:t>05.01.2022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934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fr-FR"/>
              <a:t>Modifiez le style du titre</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13E7954-CEC0-4659-A23D-F09A6DD9B945}" type="datetime1">
              <a:rPr lang="de-DE" smtClean="0"/>
              <a:t>05.01.2022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7C6CCC6-2BE5-4E42-96A4-D1E8E81A3D8E}" type="slidenum">
              <a:rPr lang="de-DE" smtClean="0"/>
              <a:t>‹N°›</a:t>
            </a:fld>
            <a:endParaRPr lang="de-DE"/>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57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fr-FR"/>
              <a:t>Modifiez le style du titre</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0AADF310-3EC6-4CF4-AEFB-DC1FC3B9F8B5}" type="datetime1">
              <a:rPr lang="de-DE" smtClean="0"/>
              <a:t>05.01.2022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54693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2412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fr-FR"/>
              <a:t>Cliquez pour modifier les styles du texte du masque</a:t>
            </a:r>
          </a:p>
        </p:txBody>
      </p:sp>
      <p:sp>
        <p:nvSpPr>
          <p:cNvPr id="6" name="Content Placeholder 5"/>
          <p:cNvSpPr>
            <a:spLocks noGrp="1"/>
          </p:cNvSpPr>
          <p:nvPr>
            <p:ph sz="quarter" idx="4"/>
          </p:nvPr>
        </p:nvSpPr>
        <p:spPr>
          <a:xfrm>
            <a:off x="5990888" y="2967788"/>
            <a:ext cx="4754880" cy="33415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9A046ABF-7AE1-4D1C-9B5F-80AA5D705392}" type="datetime1">
              <a:rPr lang="de-DE" smtClean="0"/>
              <a:t>05.01.2022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009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2AAA0957-75F3-4ED0-970D-5083EEB4B1F3}" type="datetime1">
              <a:rPr lang="de-DE" smtClean="0"/>
              <a:t>05.01.2022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04504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50FC60-3EE3-4F59-81F1-00EB8DA2024E}" type="datetime1">
              <a:rPr lang="de-DE" smtClean="0"/>
              <a:t>05.01.2022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21956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fr-FR"/>
              <a:t>Modifiez le style du titre</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9423D79-3EBD-4430-872C-4F099A337336}" type="datetime1">
              <a:rPr lang="de-DE" smtClean="0"/>
              <a:t>05.01.2022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19739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fr-FR"/>
              <a:t>Modifiez le style du titre</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530961E-31D7-4A10-84E2-8358CCA986C1}" type="datetime1">
              <a:rPr lang="de-DE" smtClean="0"/>
              <a:t>05.01.2022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7C6CCC6-2BE5-4E42-96A4-D1E8E81A3D8E}" type="slidenum">
              <a:rPr lang="de-DE" smtClean="0"/>
              <a:t>‹N°›</a:t>
            </a:fld>
            <a:endParaRPr lang="de-DE"/>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28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027FFB4-2942-4C01-B4DC-A7B3C1843F5A}" type="datetime1">
              <a:rPr lang="de-DE" smtClean="0"/>
              <a:t>05.01.2022</a:t>
            </a:fld>
            <a:endParaRPr lang="de-DE"/>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de-DE"/>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7C6CCC6-2BE5-4E42-96A4-D1E8E81A3D8E}" type="slidenum">
              <a:rPr lang="de-DE" smtClean="0"/>
              <a:t>‹N°›</a:t>
            </a:fld>
            <a:endParaRPr lang="de-DE"/>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641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chive.ics.uci.edu/ml/datasets/Diabetes+130-US+hospitals+for+years+1999-200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A368A-FE01-4849-A17B-319ACFF23AD0}"/>
              </a:ext>
            </a:extLst>
          </p:cNvPr>
          <p:cNvSpPr>
            <a:spLocks noGrp="1"/>
          </p:cNvSpPr>
          <p:nvPr>
            <p:ph type="title"/>
          </p:nvPr>
        </p:nvSpPr>
        <p:spPr>
          <a:xfrm>
            <a:off x="3015035" y="2676663"/>
            <a:ext cx="5968855" cy="1499616"/>
          </a:xfrm>
        </p:spPr>
        <p:txBody>
          <a:bodyPr vert="horz" lIns="91440" tIns="45720" rIns="91440" bIns="45720" rtlCol="0" anchor="ctr">
            <a:noAutofit/>
          </a:bodyPr>
          <a:lstStyle/>
          <a:p>
            <a:pPr algn="ctr"/>
            <a:r>
              <a:rPr lang="fr-FR" sz="9600" b="1" err="1"/>
              <a:t>PyTHON</a:t>
            </a:r>
            <a:r>
              <a:rPr lang="fr-FR" sz="9600" b="1"/>
              <a:t> FOR DATA ANALYSIS</a:t>
            </a:r>
            <a:endParaRPr lang="fr-FR"/>
          </a:p>
        </p:txBody>
      </p:sp>
      <p:sp>
        <p:nvSpPr>
          <p:cNvPr id="4" name="Espace réservé du numéro de diapositive 3">
            <a:extLst>
              <a:ext uri="{FF2B5EF4-FFF2-40B4-BE49-F238E27FC236}">
                <a16:creationId xmlns:a16="http://schemas.microsoft.com/office/drawing/2014/main" id="{091C26CA-D968-4238-8529-F0831640534E}"/>
              </a:ext>
            </a:extLst>
          </p:cNvPr>
          <p:cNvSpPr>
            <a:spLocks noGrp="1"/>
          </p:cNvSpPr>
          <p:nvPr>
            <p:ph type="sldNum" sz="quarter" idx="12"/>
          </p:nvPr>
        </p:nvSpPr>
        <p:spPr/>
        <p:txBody>
          <a:bodyPr/>
          <a:lstStyle/>
          <a:p>
            <a:fld id="{27C6CCC6-2BE5-4E42-96A4-D1E8E81A3D8E}" type="slidenum">
              <a:rPr lang="de-DE" smtClean="0"/>
              <a:t>1</a:t>
            </a:fld>
            <a:endParaRPr lang="de-DE"/>
          </a:p>
        </p:txBody>
      </p:sp>
      <p:sp>
        <p:nvSpPr>
          <p:cNvPr id="5" name="ZoneTexte 4">
            <a:extLst>
              <a:ext uri="{FF2B5EF4-FFF2-40B4-BE49-F238E27FC236}">
                <a16:creationId xmlns:a16="http://schemas.microsoft.com/office/drawing/2014/main" id="{203F393C-FCCE-4B61-B900-6D8245804861}"/>
              </a:ext>
            </a:extLst>
          </p:cNvPr>
          <p:cNvSpPr txBox="1"/>
          <p:nvPr/>
        </p:nvSpPr>
        <p:spPr>
          <a:xfrm>
            <a:off x="289249" y="6238532"/>
            <a:ext cx="4460033" cy="369332"/>
          </a:xfrm>
          <a:prstGeom prst="rect">
            <a:avLst/>
          </a:prstGeom>
          <a:noFill/>
        </p:spPr>
        <p:txBody>
          <a:bodyPr wrap="square" rtlCol="0">
            <a:spAutoFit/>
          </a:bodyPr>
          <a:lstStyle/>
          <a:p>
            <a:r>
              <a:rPr lang="fr-FR" dirty="0"/>
              <a:t>Léonard </a:t>
            </a:r>
            <a:r>
              <a:rPr lang="fr-FR" dirty="0" err="1"/>
              <a:t>Baesen</a:t>
            </a:r>
            <a:r>
              <a:rPr lang="fr-FR" dirty="0"/>
              <a:t> &amp; Sébastien </a:t>
            </a:r>
            <a:r>
              <a:rPr lang="fr-FR" dirty="0" err="1"/>
              <a:t>Buquet</a:t>
            </a:r>
            <a:r>
              <a:rPr lang="fr-FR" dirty="0"/>
              <a:t> / DIA 1</a:t>
            </a:r>
          </a:p>
        </p:txBody>
      </p:sp>
    </p:spTree>
    <p:extLst>
      <p:ext uri="{BB962C8B-B14F-4D97-AF65-F5344CB8AC3E}">
        <p14:creationId xmlns:p14="http://schemas.microsoft.com/office/powerpoint/2010/main" val="44497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E4937-5E75-4BC0-998C-7D7957B3D49B}"/>
              </a:ext>
            </a:extLst>
          </p:cNvPr>
          <p:cNvSpPr>
            <a:spLocks noGrp="1"/>
          </p:cNvSpPr>
          <p:nvPr>
            <p:ph type="title"/>
          </p:nvPr>
        </p:nvSpPr>
        <p:spPr>
          <a:xfrm>
            <a:off x="1024128" y="585216"/>
            <a:ext cx="10401518" cy="1499616"/>
          </a:xfrm>
        </p:spPr>
        <p:txBody>
          <a:bodyPr/>
          <a:lstStyle/>
          <a:p>
            <a:pPr algn="ctr"/>
            <a:r>
              <a:rPr lang="fr-FR" err="1">
                <a:cs typeface="Calibri Light"/>
              </a:rPr>
              <a:t>Cleaning</a:t>
            </a:r>
            <a:r>
              <a:rPr lang="fr-FR">
                <a:cs typeface="Calibri Light"/>
              </a:rPr>
              <a:t> the </a:t>
            </a:r>
            <a:r>
              <a:rPr lang="fr-FR" err="1">
                <a:cs typeface="Calibri Light"/>
              </a:rPr>
              <a:t>dataset</a:t>
            </a:r>
            <a:r>
              <a:rPr lang="fr-FR">
                <a:cs typeface="Calibri Light"/>
              </a:rPr>
              <a:t>: </a:t>
            </a:r>
            <a:r>
              <a:rPr lang="fr-FR">
                <a:ea typeface="+mj-lt"/>
                <a:cs typeface="+mj-lt"/>
              </a:rPr>
              <a:t> variable </a:t>
            </a:r>
            <a:r>
              <a:rPr lang="fr-FR" err="1">
                <a:ea typeface="+mj-lt"/>
                <a:cs typeface="+mj-lt"/>
              </a:rPr>
              <a:t>nearly</a:t>
            </a:r>
            <a:r>
              <a:rPr lang="fr-FR">
                <a:ea typeface="+mj-lt"/>
                <a:cs typeface="+mj-lt"/>
              </a:rPr>
              <a:t> </a:t>
            </a:r>
            <a:r>
              <a:rPr lang="fr-FR" err="1">
                <a:ea typeface="+mj-lt"/>
                <a:cs typeface="+mj-lt"/>
              </a:rPr>
              <a:t>empty</a:t>
            </a:r>
            <a:r>
              <a:rPr lang="fr-FR">
                <a:ea typeface="+mj-lt"/>
                <a:cs typeface="+mj-lt"/>
              </a:rPr>
              <a:t>.</a:t>
            </a:r>
          </a:p>
        </p:txBody>
      </p:sp>
      <p:sp>
        <p:nvSpPr>
          <p:cNvPr id="3" name="Espace réservé du contenu 2">
            <a:extLst>
              <a:ext uri="{FF2B5EF4-FFF2-40B4-BE49-F238E27FC236}">
                <a16:creationId xmlns:a16="http://schemas.microsoft.com/office/drawing/2014/main" id="{40F30F51-5A9D-460C-A181-727A4529AB9B}"/>
              </a:ext>
            </a:extLst>
          </p:cNvPr>
          <p:cNvSpPr>
            <a:spLocks noGrp="1"/>
          </p:cNvSpPr>
          <p:nvPr>
            <p:ph idx="1"/>
          </p:nvPr>
        </p:nvSpPr>
        <p:spPr>
          <a:xfrm>
            <a:off x="1827107" y="1909452"/>
            <a:ext cx="7382933" cy="858308"/>
          </a:xfrm>
        </p:spPr>
        <p:txBody>
          <a:bodyPr vert="horz" lIns="91440" tIns="45720" rIns="91440" bIns="45720" rtlCol="0" anchor="t">
            <a:normAutofit fontScale="92500" lnSpcReduction="10000"/>
          </a:bodyPr>
          <a:lstStyle/>
          <a:p>
            <a:pPr>
              <a:buNone/>
            </a:pPr>
            <a:r>
              <a:rPr lang="fr-FR" err="1">
                <a:ea typeface="+mn-lt"/>
                <a:cs typeface="+mn-lt"/>
              </a:rPr>
              <a:t>Weight</a:t>
            </a:r>
            <a:r>
              <a:rPr lang="fr-FR">
                <a:ea typeface="+mn-lt"/>
                <a:cs typeface="+mn-lt"/>
              </a:rPr>
              <a:t> </a:t>
            </a:r>
            <a:r>
              <a:rPr lang="fr-FR" err="1">
                <a:ea typeface="+mn-lt"/>
                <a:cs typeface="+mn-lt"/>
              </a:rPr>
              <a:t>had</a:t>
            </a:r>
            <a:r>
              <a:rPr lang="fr-FR">
                <a:ea typeface="+mn-lt"/>
                <a:cs typeface="+mn-lt"/>
              </a:rPr>
              <a:t> </a:t>
            </a:r>
            <a:r>
              <a:rPr lang="fr-FR" err="1">
                <a:ea typeface="+mn-lt"/>
                <a:cs typeface="+mn-lt"/>
              </a:rPr>
              <a:t>only</a:t>
            </a:r>
            <a:r>
              <a:rPr lang="fr-FR">
                <a:ea typeface="+mn-lt"/>
                <a:cs typeface="+mn-lt"/>
              </a:rPr>
              <a:t> 4% of </a:t>
            </a:r>
            <a:r>
              <a:rPr lang="fr-FR" err="1">
                <a:ea typeface="+mn-lt"/>
                <a:cs typeface="+mn-lt"/>
              </a:rPr>
              <a:t>known</a:t>
            </a:r>
            <a:r>
              <a:rPr lang="fr-FR">
                <a:ea typeface="+mn-lt"/>
                <a:cs typeface="+mn-lt"/>
              </a:rPr>
              <a:t> data. </a:t>
            </a:r>
            <a:r>
              <a:rPr lang="fr-FR" err="1">
                <a:ea typeface="+mn-lt"/>
                <a:cs typeface="+mn-lt"/>
              </a:rPr>
              <a:t>Same</a:t>
            </a:r>
            <a:r>
              <a:rPr lang="fr-FR">
                <a:ea typeface="+mn-lt"/>
                <a:cs typeface="+mn-lt"/>
              </a:rPr>
              <a:t> for </a:t>
            </a:r>
            <a:r>
              <a:rPr lang="fr-FR" err="1">
                <a:ea typeface="+mn-lt"/>
                <a:cs typeface="+mn-lt"/>
              </a:rPr>
              <a:t>medical</a:t>
            </a:r>
            <a:r>
              <a:rPr lang="fr-FR">
                <a:ea typeface="+mn-lt"/>
                <a:cs typeface="+mn-lt"/>
              </a:rPr>
              <a:t> </a:t>
            </a:r>
            <a:r>
              <a:rPr lang="fr-FR" err="1">
                <a:ea typeface="+mn-lt"/>
                <a:cs typeface="+mn-lt"/>
              </a:rPr>
              <a:t>speciality</a:t>
            </a:r>
            <a:r>
              <a:rPr lang="fr-FR">
                <a:ea typeface="+mn-lt"/>
                <a:cs typeface="+mn-lt"/>
              </a:rPr>
              <a:t> and payer code </a:t>
            </a:r>
            <a:r>
              <a:rPr lang="fr-FR" err="1">
                <a:ea typeface="+mn-lt"/>
                <a:cs typeface="+mn-lt"/>
              </a:rPr>
              <a:t>that</a:t>
            </a:r>
            <a:r>
              <a:rPr lang="fr-FR">
                <a:ea typeface="+mn-lt"/>
                <a:cs typeface="+mn-lt"/>
              </a:rPr>
              <a:t> </a:t>
            </a:r>
            <a:r>
              <a:rPr lang="fr-FR" err="1">
                <a:ea typeface="+mn-lt"/>
                <a:cs typeface="+mn-lt"/>
              </a:rPr>
              <a:t>had</a:t>
            </a:r>
            <a:r>
              <a:rPr lang="fr-FR">
                <a:ea typeface="+mn-lt"/>
                <a:cs typeface="+mn-lt"/>
              </a:rPr>
              <a:t> 52% and 57% of </a:t>
            </a:r>
            <a:r>
              <a:rPr lang="fr-FR" err="1">
                <a:ea typeface="+mn-lt"/>
                <a:cs typeface="+mn-lt"/>
              </a:rPr>
              <a:t>known</a:t>
            </a:r>
            <a:r>
              <a:rPr lang="fr-FR">
                <a:ea typeface="+mn-lt"/>
                <a:cs typeface="+mn-lt"/>
              </a:rPr>
              <a:t> data. It </a:t>
            </a:r>
            <a:r>
              <a:rPr lang="fr-FR" err="1">
                <a:ea typeface="+mn-lt"/>
                <a:cs typeface="+mn-lt"/>
              </a:rPr>
              <a:t>was</a:t>
            </a:r>
            <a:r>
              <a:rPr lang="fr-FR">
                <a:ea typeface="+mn-lt"/>
                <a:cs typeface="+mn-lt"/>
              </a:rPr>
              <a:t> not significative </a:t>
            </a:r>
            <a:r>
              <a:rPr lang="fr-FR" err="1">
                <a:ea typeface="+mn-lt"/>
                <a:cs typeface="+mn-lt"/>
              </a:rPr>
              <a:t>enough</a:t>
            </a:r>
            <a:r>
              <a:rPr lang="fr-FR">
                <a:ea typeface="+mn-lt"/>
                <a:cs typeface="+mn-lt"/>
              </a:rPr>
              <a:t> to </a:t>
            </a:r>
            <a:r>
              <a:rPr lang="fr-FR" err="1">
                <a:ea typeface="+mn-lt"/>
                <a:cs typeface="+mn-lt"/>
              </a:rPr>
              <a:t>keep</a:t>
            </a:r>
            <a:r>
              <a:rPr lang="fr-FR">
                <a:ea typeface="+mn-lt"/>
                <a:cs typeface="+mn-lt"/>
              </a:rPr>
              <a:t> </a:t>
            </a:r>
            <a:r>
              <a:rPr lang="fr-FR" err="1">
                <a:ea typeface="+mn-lt"/>
                <a:cs typeface="+mn-lt"/>
              </a:rPr>
              <a:t>them</a:t>
            </a:r>
            <a:r>
              <a:rPr lang="fr-FR">
                <a:ea typeface="+mn-lt"/>
                <a:cs typeface="+mn-lt"/>
              </a:rPr>
              <a:t>.</a:t>
            </a:r>
          </a:p>
          <a:p>
            <a:pPr>
              <a:buNone/>
            </a:pPr>
            <a:endParaRPr lang="fr-FR">
              <a:ea typeface="+mn-lt"/>
              <a:cs typeface="+mn-lt"/>
            </a:endParaRPr>
          </a:p>
        </p:txBody>
      </p:sp>
      <p:pic>
        <p:nvPicPr>
          <p:cNvPr id="4" name="Image 4">
            <a:extLst>
              <a:ext uri="{FF2B5EF4-FFF2-40B4-BE49-F238E27FC236}">
                <a16:creationId xmlns:a16="http://schemas.microsoft.com/office/drawing/2014/main" id="{774EDE32-4484-4430-AE02-6570174D0E7B}"/>
              </a:ext>
            </a:extLst>
          </p:cNvPr>
          <p:cNvPicPr>
            <a:picLocks noChangeAspect="1"/>
          </p:cNvPicPr>
          <p:nvPr/>
        </p:nvPicPr>
        <p:blipFill rotWithShape="1">
          <a:blip r:embed="rId3"/>
          <a:srcRect l="26247" t="44965" r="42279" b="19466"/>
          <a:stretch/>
        </p:blipFill>
        <p:spPr>
          <a:xfrm>
            <a:off x="2279469" y="2964636"/>
            <a:ext cx="5672666" cy="3617066"/>
          </a:xfrm>
          <a:prstGeom prst="rect">
            <a:avLst/>
          </a:prstGeom>
        </p:spPr>
      </p:pic>
      <p:sp>
        <p:nvSpPr>
          <p:cNvPr id="5" name="Espace réservé du numéro de diapositive 4">
            <a:extLst>
              <a:ext uri="{FF2B5EF4-FFF2-40B4-BE49-F238E27FC236}">
                <a16:creationId xmlns:a16="http://schemas.microsoft.com/office/drawing/2014/main" id="{1BB0D67A-A68D-4F51-8679-82AB6A1EDE23}"/>
              </a:ext>
            </a:extLst>
          </p:cNvPr>
          <p:cNvSpPr>
            <a:spLocks noGrp="1"/>
          </p:cNvSpPr>
          <p:nvPr>
            <p:ph type="sldNum" sz="quarter" idx="12"/>
          </p:nvPr>
        </p:nvSpPr>
        <p:spPr/>
        <p:txBody>
          <a:bodyPr/>
          <a:lstStyle/>
          <a:p>
            <a:fld id="{27C6CCC6-2BE5-4E42-96A4-D1E8E81A3D8E}" type="slidenum">
              <a:rPr lang="de-DE" smtClean="0"/>
              <a:t>10</a:t>
            </a:fld>
            <a:endParaRPr lang="de-DE"/>
          </a:p>
        </p:txBody>
      </p:sp>
    </p:spTree>
    <p:extLst>
      <p:ext uri="{BB962C8B-B14F-4D97-AF65-F5344CB8AC3E}">
        <p14:creationId xmlns:p14="http://schemas.microsoft.com/office/powerpoint/2010/main" val="3484598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00E70A-8F75-4038-96FD-C63C8FFF8B09}"/>
              </a:ext>
            </a:extLst>
          </p:cNvPr>
          <p:cNvSpPr>
            <a:spLocks noGrp="1"/>
          </p:cNvSpPr>
          <p:nvPr>
            <p:ph type="title"/>
          </p:nvPr>
        </p:nvSpPr>
        <p:spPr/>
        <p:txBody>
          <a:bodyPr/>
          <a:lstStyle/>
          <a:p>
            <a:r>
              <a:rPr lang="fr-FR" err="1">
                <a:ea typeface="+mj-lt"/>
                <a:cs typeface="+mj-lt"/>
              </a:rPr>
              <a:t>Cleaning</a:t>
            </a:r>
            <a:r>
              <a:rPr lang="fr-FR">
                <a:ea typeface="+mj-lt"/>
                <a:cs typeface="+mj-lt"/>
              </a:rPr>
              <a:t> of the data: administrative variable</a:t>
            </a:r>
          </a:p>
        </p:txBody>
      </p:sp>
      <p:sp>
        <p:nvSpPr>
          <p:cNvPr id="3" name="Espace réservé du contenu 2">
            <a:extLst>
              <a:ext uri="{FF2B5EF4-FFF2-40B4-BE49-F238E27FC236}">
                <a16:creationId xmlns:a16="http://schemas.microsoft.com/office/drawing/2014/main" id="{9A5DCFE5-042E-4E00-A024-DF2CC1B39B9C}"/>
              </a:ext>
            </a:extLst>
          </p:cNvPr>
          <p:cNvSpPr>
            <a:spLocks noGrp="1"/>
          </p:cNvSpPr>
          <p:nvPr>
            <p:ph idx="1"/>
          </p:nvPr>
        </p:nvSpPr>
        <p:spPr>
          <a:xfrm>
            <a:off x="1024128" y="2088315"/>
            <a:ext cx="10515600" cy="1044575"/>
          </a:xfrm>
        </p:spPr>
        <p:txBody>
          <a:bodyPr vert="horz" lIns="91440" tIns="45720" rIns="91440" bIns="45720" rtlCol="0" anchor="t">
            <a:normAutofit/>
          </a:bodyPr>
          <a:lstStyle/>
          <a:p>
            <a:pPr marL="0" indent="0">
              <a:buNone/>
            </a:pPr>
            <a:r>
              <a:rPr lang="fr-FR">
                <a:ea typeface="+mn-lt"/>
                <a:cs typeface="+mn-lt"/>
              </a:rPr>
              <a:t>Variable </a:t>
            </a:r>
            <a:r>
              <a:rPr lang="fr-FR" err="1">
                <a:ea typeface="+mn-lt"/>
                <a:cs typeface="+mn-lt"/>
              </a:rPr>
              <a:t>was</a:t>
            </a:r>
            <a:r>
              <a:rPr lang="fr-FR">
                <a:ea typeface="+mn-lt"/>
                <a:cs typeface="+mn-lt"/>
              </a:rPr>
              <a:t> not </a:t>
            </a:r>
            <a:r>
              <a:rPr lang="fr-FR" err="1">
                <a:ea typeface="+mn-lt"/>
                <a:cs typeface="+mn-lt"/>
              </a:rPr>
              <a:t>interesting</a:t>
            </a:r>
            <a:r>
              <a:rPr lang="fr-FR">
                <a:ea typeface="+mn-lt"/>
                <a:cs typeface="+mn-lt"/>
              </a:rPr>
              <a:t> </a:t>
            </a:r>
            <a:r>
              <a:rPr lang="fr-FR" err="1">
                <a:ea typeface="+mn-lt"/>
                <a:cs typeface="+mn-lt"/>
              </a:rPr>
              <a:t>because</a:t>
            </a:r>
            <a:r>
              <a:rPr lang="fr-FR">
                <a:ea typeface="+mn-lt"/>
                <a:cs typeface="+mn-lt"/>
              </a:rPr>
              <a:t> </a:t>
            </a:r>
            <a:r>
              <a:rPr lang="fr-FR" err="1">
                <a:ea typeface="+mn-lt"/>
                <a:cs typeface="+mn-lt"/>
              </a:rPr>
              <a:t>it</a:t>
            </a:r>
            <a:r>
              <a:rPr lang="fr-FR">
                <a:ea typeface="+mn-lt"/>
                <a:cs typeface="+mn-lt"/>
              </a:rPr>
              <a:t> </a:t>
            </a:r>
            <a:r>
              <a:rPr lang="fr-FR" err="1">
                <a:ea typeface="+mn-lt"/>
                <a:cs typeface="+mn-lt"/>
              </a:rPr>
              <a:t>was</a:t>
            </a:r>
            <a:r>
              <a:rPr lang="fr-FR">
                <a:ea typeface="+mn-lt"/>
                <a:cs typeface="+mn-lt"/>
              </a:rPr>
              <a:t> </a:t>
            </a:r>
            <a:r>
              <a:rPr lang="fr-FR" err="1">
                <a:ea typeface="+mn-lt"/>
                <a:cs typeface="+mn-lt"/>
              </a:rPr>
              <a:t>purely</a:t>
            </a:r>
            <a:r>
              <a:rPr lang="fr-FR">
                <a:ea typeface="+mn-lt"/>
                <a:cs typeface="+mn-lt"/>
              </a:rPr>
              <a:t> administrative data   </a:t>
            </a:r>
            <a:r>
              <a:rPr lang="fr-FR" err="1">
                <a:ea typeface="+mn-lt"/>
                <a:cs typeface="+mn-lt"/>
              </a:rPr>
              <a:t>that</a:t>
            </a:r>
            <a:r>
              <a:rPr lang="fr-FR">
                <a:ea typeface="+mn-lt"/>
                <a:cs typeface="+mn-lt"/>
              </a:rPr>
              <a:t> has no links </a:t>
            </a:r>
            <a:r>
              <a:rPr lang="fr-FR" err="1">
                <a:ea typeface="+mn-lt"/>
                <a:cs typeface="+mn-lt"/>
              </a:rPr>
              <a:t>with</a:t>
            </a:r>
            <a:r>
              <a:rPr lang="fr-FR">
                <a:ea typeface="+mn-lt"/>
                <a:cs typeface="+mn-lt"/>
              </a:rPr>
              <a:t> </a:t>
            </a:r>
            <a:r>
              <a:rPr lang="fr-FR" err="1">
                <a:ea typeface="+mn-lt"/>
                <a:cs typeface="+mn-lt"/>
              </a:rPr>
              <a:t>our</a:t>
            </a:r>
            <a:r>
              <a:rPr lang="fr-FR">
                <a:ea typeface="+mn-lt"/>
                <a:cs typeface="+mn-lt"/>
              </a:rPr>
              <a:t> </a:t>
            </a:r>
            <a:r>
              <a:rPr lang="fr-FR" err="1">
                <a:ea typeface="+mn-lt"/>
                <a:cs typeface="+mn-lt"/>
              </a:rPr>
              <a:t>target</a:t>
            </a:r>
            <a:endParaRPr lang="fr-FR">
              <a:ea typeface="+mn-lt"/>
              <a:cs typeface="+mn-lt"/>
            </a:endParaRPr>
          </a:p>
          <a:p>
            <a:endParaRPr lang="fr-FR">
              <a:cs typeface="Calibri"/>
            </a:endParaRPr>
          </a:p>
        </p:txBody>
      </p:sp>
      <p:pic>
        <p:nvPicPr>
          <p:cNvPr id="4" name="Image 4" descr="Une image contenant texte&#10;&#10;Description générée automatiquement">
            <a:extLst>
              <a:ext uri="{FF2B5EF4-FFF2-40B4-BE49-F238E27FC236}">
                <a16:creationId xmlns:a16="http://schemas.microsoft.com/office/drawing/2014/main" id="{5BB8F911-CFF0-4054-9563-8DB72D4ABAA8}"/>
              </a:ext>
            </a:extLst>
          </p:cNvPr>
          <p:cNvPicPr>
            <a:picLocks noChangeAspect="1"/>
          </p:cNvPicPr>
          <p:nvPr/>
        </p:nvPicPr>
        <p:blipFill rotWithShape="1">
          <a:blip r:embed="rId2"/>
          <a:srcRect l="23482" t="55767" r="44125" b="35476"/>
          <a:stretch/>
        </p:blipFill>
        <p:spPr>
          <a:xfrm>
            <a:off x="1300295" y="3132890"/>
            <a:ext cx="8982243" cy="1363663"/>
          </a:xfrm>
          <a:prstGeom prst="rect">
            <a:avLst/>
          </a:prstGeom>
        </p:spPr>
      </p:pic>
      <p:sp>
        <p:nvSpPr>
          <p:cNvPr id="5" name="Espace réservé du numéro de diapositive 4">
            <a:extLst>
              <a:ext uri="{FF2B5EF4-FFF2-40B4-BE49-F238E27FC236}">
                <a16:creationId xmlns:a16="http://schemas.microsoft.com/office/drawing/2014/main" id="{53F92FD1-6FA1-4B17-BF45-D3F9615A1DD2}"/>
              </a:ext>
            </a:extLst>
          </p:cNvPr>
          <p:cNvSpPr>
            <a:spLocks noGrp="1"/>
          </p:cNvSpPr>
          <p:nvPr>
            <p:ph type="sldNum" sz="quarter" idx="12"/>
          </p:nvPr>
        </p:nvSpPr>
        <p:spPr/>
        <p:txBody>
          <a:bodyPr/>
          <a:lstStyle/>
          <a:p>
            <a:fld id="{27C6CCC6-2BE5-4E42-96A4-D1E8E81A3D8E}" type="slidenum">
              <a:rPr lang="de-DE" smtClean="0"/>
              <a:t>11</a:t>
            </a:fld>
            <a:endParaRPr lang="de-DE"/>
          </a:p>
        </p:txBody>
      </p:sp>
    </p:spTree>
    <p:extLst>
      <p:ext uri="{BB962C8B-B14F-4D97-AF65-F5344CB8AC3E}">
        <p14:creationId xmlns:p14="http://schemas.microsoft.com/office/powerpoint/2010/main" val="3853835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173CBA-4C7E-4C52-A99D-8B31706AE03D}"/>
              </a:ext>
            </a:extLst>
          </p:cNvPr>
          <p:cNvSpPr>
            <a:spLocks noGrp="1"/>
          </p:cNvSpPr>
          <p:nvPr>
            <p:ph type="title"/>
          </p:nvPr>
        </p:nvSpPr>
        <p:spPr>
          <a:xfrm>
            <a:off x="282146" y="365125"/>
            <a:ext cx="11071654" cy="1346157"/>
          </a:xfrm>
        </p:spPr>
        <p:txBody>
          <a:bodyPr>
            <a:normAutofit/>
          </a:bodyPr>
          <a:lstStyle/>
          <a:p>
            <a:pPr algn="ctr"/>
            <a:r>
              <a:rPr lang="fr-FR" err="1">
                <a:ea typeface="+mj-lt"/>
                <a:cs typeface="+mj-lt"/>
              </a:rPr>
              <a:t>Cleaning</a:t>
            </a:r>
            <a:r>
              <a:rPr lang="fr-FR">
                <a:ea typeface="+mj-lt"/>
                <a:cs typeface="+mj-lt"/>
              </a:rPr>
              <a:t> of the </a:t>
            </a:r>
            <a:r>
              <a:rPr lang="fr-FR" err="1">
                <a:ea typeface="+mj-lt"/>
                <a:cs typeface="+mj-lt"/>
              </a:rPr>
              <a:t>dataset</a:t>
            </a:r>
            <a:r>
              <a:rPr lang="fr-FR">
                <a:ea typeface="+mj-lt"/>
                <a:cs typeface="+mj-lt"/>
              </a:rPr>
              <a:t>: the variables </a:t>
            </a:r>
            <a:r>
              <a:rPr lang="fr-FR" err="1">
                <a:ea typeface="+mj-lt"/>
                <a:cs typeface="+mj-lt"/>
              </a:rPr>
              <a:t>were</a:t>
            </a:r>
            <a:r>
              <a:rPr lang="fr-FR">
                <a:ea typeface="+mj-lt"/>
                <a:cs typeface="+mj-lt"/>
              </a:rPr>
              <a:t> </a:t>
            </a:r>
            <a:r>
              <a:rPr lang="fr-FR" err="1">
                <a:ea typeface="+mj-lt"/>
                <a:cs typeface="+mj-lt"/>
              </a:rPr>
              <a:t>unusuable</a:t>
            </a:r>
            <a:r>
              <a:rPr lang="fr-FR">
                <a:ea typeface="+mj-lt"/>
                <a:cs typeface="+mj-lt"/>
              </a:rPr>
              <a:t> </a:t>
            </a:r>
            <a:r>
              <a:rPr lang="fr-FR" err="1">
                <a:ea typeface="+mj-lt"/>
                <a:cs typeface="+mj-lt"/>
              </a:rPr>
              <a:t>because</a:t>
            </a:r>
            <a:r>
              <a:rPr lang="fr-FR">
                <a:ea typeface="+mj-lt"/>
                <a:cs typeface="+mj-lt"/>
              </a:rPr>
              <a:t> </a:t>
            </a:r>
            <a:r>
              <a:rPr lang="fr-FR" err="1">
                <a:ea typeface="+mj-lt"/>
                <a:cs typeface="+mj-lt"/>
              </a:rPr>
              <a:t>too</a:t>
            </a:r>
            <a:r>
              <a:rPr lang="fr-FR">
                <a:ea typeface="+mj-lt"/>
                <a:cs typeface="+mj-lt"/>
              </a:rPr>
              <a:t> </a:t>
            </a:r>
            <a:r>
              <a:rPr lang="fr-FR" err="1">
                <a:ea typeface="+mj-lt"/>
                <a:cs typeface="+mj-lt"/>
              </a:rPr>
              <a:t>complex</a:t>
            </a:r>
            <a:endParaRPr lang="fr-FR">
              <a:ea typeface="+mj-lt"/>
              <a:cs typeface="+mj-lt"/>
            </a:endParaRPr>
          </a:p>
        </p:txBody>
      </p:sp>
      <p:sp>
        <p:nvSpPr>
          <p:cNvPr id="3" name="Espace réservé du contenu 2">
            <a:extLst>
              <a:ext uri="{FF2B5EF4-FFF2-40B4-BE49-F238E27FC236}">
                <a16:creationId xmlns:a16="http://schemas.microsoft.com/office/drawing/2014/main" id="{1482AD74-7945-41DF-8AFC-B425007A1865}"/>
              </a:ext>
            </a:extLst>
          </p:cNvPr>
          <p:cNvSpPr>
            <a:spLocks noGrp="1"/>
          </p:cNvSpPr>
          <p:nvPr>
            <p:ph idx="1"/>
          </p:nvPr>
        </p:nvSpPr>
        <p:spPr/>
        <p:txBody>
          <a:bodyPr vert="horz" lIns="91440" tIns="45720" rIns="91440" bIns="45720" rtlCol="0" anchor="t">
            <a:normAutofit/>
          </a:bodyPr>
          <a:lstStyle/>
          <a:p>
            <a:r>
              <a:rPr lang="fr-FR">
                <a:ea typeface="+mn-lt"/>
                <a:cs typeface="+mn-lt"/>
              </a:rPr>
              <a:t>The variables </a:t>
            </a:r>
            <a:r>
              <a:rPr lang="fr-FR" err="1">
                <a:ea typeface="+mn-lt"/>
                <a:cs typeface="+mn-lt"/>
              </a:rPr>
              <a:t>were</a:t>
            </a:r>
            <a:r>
              <a:rPr lang="fr-FR">
                <a:ea typeface="+mn-lt"/>
                <a:cs typeface="+mn-lt"/>
              </a:rPr>
              <a:t> </a:t>
            </a:r>
            <a:r>
              <a:rPr lang="fr-FR" err="1">
                <a:ea typeface="+mn-lt"/>
                <a:cs typeface="+mn-lt"/>
              </a:rPr>
              <a:t>unusuable</a:t>
            </a:r>
            <a:r>
              <a:rPr lang="fr-FR">
                <a:ea typeface="+mn-lt"/>
                <a:cs typeface="+mn-lt"/>
              </a:rPr>
              <a:t> </a:t>
            </a:r>
            <a:r>
              <a:rPr lang="fr-FR" err="1">
                <a:ea typeface="+mn-lt"/>
                <a:cs typeface="+mn-lt"/>
              </a:rPr>
              <a:t>because</a:t>
            </a:r>
            <a:r>
              <a:rPr lang="fr-FR">
                <a:ea typeface="+mn-lt"/>
                <a:cs typeface="+mn-lt"/>
              </a:rPr>
              <a:t> </a:t>
            </a:r>
            <a:r>
              <a:rPr lang="fr-FR" err="1">
                <a:ea typeface="+mn-lt"/>
                <a:cs typeface="+mn-lt"/>
              </a:rPr>
              <a:t>too</a:t>
            </a:r>
            <a:r>
              <a:rPr lang="fr-FR">
                <a:ea typeface="+mn-lt"/>
                <a:cs typeface="+mn-lt"/>
              </a:rPr>
              <a:t> </a:t>
            </a:r>
            <a:r>
              <a:rPr lang="fr-FR" err="1">
                <a:ea typeface="+mn-lt"/>
                <a:cs typeface="+mn-lt"/>
              </a:rPr>
              <a:t>complex</a:t>
            </a:r>
            <a:endParaRPr lang="fr-FR">
              <a:ea typeface="+mn-lt"/>
              <a:cs typeface="+mn-lt"/>
            </a:endParaRPr>
          </a:p>
          <a:p>
            <a:pPr marL="0" indent="0">
              <a:buNone/>
            </a:pPr>
            <a:r>
              <a:rPr lang="fr-FR">
                <a:cs typeface="Calibri"/>
              </a:rPr>
              <a:t>- </a:t>
            </a:r>
            <a:r>
              <a:rPr lang="fr-FR" err="1">
                <a:cs typeface="Calibri"/>
              </a:rPr>
              <a:t>They</a:t>
            </a:r>
            <a:r>
              <a:rPr lang="fr-FR">
                <a:cs typeface="Calibri"/>
              </a:rPr>
              <a:t> </a:t>
            </a:r>
            <a:r>
              <a:rPr lang="fr-FR" err="1">
                <a:cs typeface="Calibri"/>
              </a:rPr>
              <a:t>were</a:t>
            </a:r>
            <a:r>
              <a:rPr lang="fr-FR">
                <a:cs typeface="Calibri"/>
              </a:rPr>
              <a:t> </a:t>
            </a:r>
            <a:r>
              <a:rPr lang="fr-FR" err="1">
                <a:cs typeface="Calibri"/>
              </a:rPr>
              <a:t>too</a:t>
            </a:r>
            <a:r>
              <a:rPr lang="fr-FR">
                <a:cs typeface="Calibri"/>
              </a:rPr>
              <a:t> </a:t>
            </a:r>
            <a:r>
              <a:rPr lang="fr-FR" err="1">
                <a:cs typeface="Calibri"/>
              </a:rPr>
              <a:t>many</a:t>
            </a:r>
            <a:r>
              <a:rPr lang="fr-FR">
                <a:cs typeface="Calibri"/>
              </a:rPr>
              <a:t> </a:t>
            </a:r>
            <a:r>
              <a:rPr lang="fr-FR" err="1">
                <a:cs typeface="Calibri"/>
              </a:rPr>
              <a:t>different</a:t>
            </a:r>
            <a:r>
              <a:rPr lang="fr-FR">
                <a:cs typeface="Calibri"/>
              </a:rPr>
              <a:t> </a:t>
            </a:r>
            <a:r>
              <a:rPr lang="fr-FR" err="1">
                <a:cs typeface="Calibri"/>
              </a:rPr>
              <a:t>modalities</a:t>
            </a:r>
            <a:r>
              <a:rPr lang="fr-FR">
                <a:cs typeface="Calibri"/>
              </a:rPr>
              <a:t> (diagnostics) and </a:t>
            </a:r>
            <a:r>
              <a:rPr lang="fr-FR" err="1">
                <a:cs typeface="Calibri"/>
              </a:rPr>
              <a:t>when</a:t>
            </a:r>
            <a:r>
              <a:rPr lang="fr-FR">
                <a:cs typeface="Calibri"/>
              </a:rPr>
              <a:t> </a:t>
            </a:r>
            <a:r>
              <a:rPr lang="fr-FR" err="1">
                <a:cs typeface="Calibri"/>
              </a:rPr>
              <a:t>we</a:t>
            </a:r>
            <a:r>
              <a:rPr lang="fr-FR">
                <a:cs typeface="Calibri"/>
              </a:rPr>
              <a:t> </a:t>
            </a:r>
            <a:r>
              <a:rPr lang="fr-FR" err="1">
                <a:cs typeface="Calibri"/>
              </a:rPr>
              <a:t>tried</a:t>
            </a:r>
            <a:r>
              <a:rPr lang="fr-FR">
                <a:cs typeface="Calibri"/>
              </a:rPr>
              <a:t> to encode </a:t>
            </a:r>
            <a:r>
              <a:rPr lang="fr-FR" err="1">
                <a:cs typeface="Calibri"/>
              </a:rPr>
              <a:t>them</a:t>
            </a:r>
            <a:r>
              <a:rPr lang="fr-FR">
                <a:cs typeface="Calibri"/>
              </a:rPr>
              <a:t>, It </a:t>
            </a:r>
            <a:r>
              <a:rPr lang="fr-FR" err="1">
                <a:cs typeface="Calibri"/>
              </a:rPr>
              <a:t>created</a:t>
            </a:r>
            <a:r>
              <a:rPr lang="fr-FR">
                <a:cs typeface="Calibri"/>
              </a:rPr>
              <a:t> more </a:t>
            </a:r>
            <a:r>
              <a:rPr lang="fr-FR" err="1">
                <a:cs typeface="Calibri"/>
              </a:rPr>
              <a:t>than</a:t>
            </a:r>
            <a:r>
              <a:rPr lang="fr-FR">
                <a:cs typeface="Calibri"/>
              </a:rPr>
              <a:t> </a:t>
            </a:r>
            <a:r>
              <a:rPr lang="fr-FR" err="1">
                <a:cs typeface="Calibri"/>
              </a:rPr>
              <a:t>than</a:t>
            </a:r>
            <a:r>
              <a:rPr lang="fr-FR">
                <a:cs typeface="Calibri"/>
              </a:rPr>
              <a:t> 4000 new variables.</a:t>
            </a:r>
          </a:p>
          <a:p>
            <a:pPr marL="0" indent="0">
              <a:buNone/>
            </a:pPr>
            <a:r>
              <a:rPr lang="fr-FR">
                <a:cs typeface="Calibri"/>
              </a:rPr>
              <a:t>- There </a:t>
            </a:r>
            <a:r>
              <a:rPr lang="fr-FR" err="1">
                <a:cs typeface="Calibri"/>
              </a:rPr>
              <a:t>was</a:t>
            </a:r>
            <a:r>
              <a:rPr lang="fr-FR">
                <a:cs typeface="Calibri"/>
              </a:rPr>
              <a:t> a lot of data </a:t>
            </a:r>
            <a:r>
              <a:rPr lang="fr-FR" err="1">
                <a:cs typeface="Calibri"/>
              </a:rPr>
              <a:t>missing</a:t>
            </a:r>
            <a:r>
              <a:rPr lang="fr-FR">
                <a:cs typeface="Calibri"/>
              </a:rPr>
              <a:t> on </a:t>
            </a:r>
            <a:r>
              <a:rPr lang="fr-FR" err="1">
                <a:cs typeface="Calibri"/>
              </a:rPr>
              <a:t>these</a:t>
            </a:r>
            <a:r>
              <a:rPr lang="fr-FR">
                <a:cs typeface="Calibri"/>
              </a:rPr>
              <a:t> variables: more </a:t>
            </a:r>
            <a:r>
              <a:rPr lang="fr-FR" err="1">
                <a:cs typeface="Calibri"/>
              </a:rPr>
              <a:t>than</a:t>
            </a:r>
            <a:r>
              <a:rPr lang="fr-FR">
                <a:cs typeface="Calibri"/>
              </a:rPr>
              <a:t> </a:t>
            </a:r>
            <a:r>
              <a:rPr lang="fr-FR" err="1">
                <a:cs typeface="Calibri"/>
              </a:rPr>
              <a:t>ten</a:t>
            </a:r>
            <a:r>
              <a:rPr lang="fr-FR">
                <a:cs typeface="Calibri"/>
              </a:rPr>
              <a:t> percent.</a:t>
            </a:r>
          </a:p>
          <a:p>
            <a:pPr marL="0" indent="0">
              <a:buNone/>
            </a:pPr>
            <a:r>
              <a:rPr lang="fr-FR">
                <a:cs typeface="Calibri"/>
              </a:rPr>
              <a:t>- </a:t>
            </a:r>
            <a:r>
              <a:rPr lang="fr-FR" err="1">
                <a:cs typeface="Calibri"/>
              </a:rPr>
              <a:t>We</a:t>
            </a:r>
            <a:r>
              <a:rPr lang="fr-FR">
                <a:cs typeface="Calibri"/>
              </a:rPr>
              <a:t> </a:t>
            </a:r>
            <a:r>
              <a:rPr lang="fr-FR" err="1">
                <a:cs typeface="Calibri"/>
              </a:rPr>
              <a:t>didn't</a:t>
            </a:r>
            <a:r>
              <a:rPr lang="fr-FR">
                <a:cs typeface="Calibri"/>
              </a:rPr>
              <a:t> </a:t>
            </a:r>
            <a:r>
              <a:rPr lang="fr-FR" err="1">
                <a:cs typeface="Calibri"/>
              </a:rPr>
              <a:t>find</a:t>
            </a:r>
            <a:r>
              <a:rPr lang="fr-FR">
                <a:cs typeface="Calibri"/>
              </a:rPr>
              <a:t> </a:t>
            </a:r>
            <a:r>
              <a:rPr lang="fr-FR" err="1">
                <a:cs typeface="Calibri"/>
              </a:rPr>
              <a:t>explicitely</a:t>
            </a:r>
            <a:r>
              <a:rPr lang="fr-FR">
                <a:cs typeface="Calibri"/>
              </a:rPr>
              <a:t> </a:t>
            </a:r>
            <a:r>
              <a:rPr lang="fr-FR" err="1">
                <a:cs typeface="Calibri"/>
              </a:rPr>
              <a:t>what</a:t>
            </a:r>
            <a:r>
              <a:rPr lang="fr-FR">
                <a:cs typeface="Calibri"/>
              </a:rPr>
              <a:t> diagnostic </a:t>
            </a:r>
            <a:r>
              <a:rPr lang="fr-FR" err="1">
                <a:cs typeface="Calibri"/>
              </a:rPr>
              <a:t>could</a:t>
            </a:r>
            <a:r>
              <a:rPr lang="fr-FR">
                <a:cs typeface="Calibri"/>
              </a:rPr>
              <a:t> </a:t>
            </a:r>
            <a:r>
              <a:rPr lang="fr-FR" err="1">
                <a:cs typeface="Calibri"/>
              </a:rPr>
              <a:t>be</a:t>
            </a:r>
            <a:r>
              <a:rPr lang="fr-FR">
                <a:cs typeface="Calibri"/>
              </a:rPr>
              <a:t> </a:t>
            </a:r>
            <a:r>
              <a:rPr lang="fr-FR" err="1">
                <a:cs typeface="Calibri"/>
              </a:rPr>
              <a:t>regrouped</a:t>
            </a:r>
            <a:r>
              <a:rPr lang="fr-FR">
                <a:cs typeface="Calibri"/>
              </a:rPr>
              <a:t> </a:t>
            </a:r>
            <a:r>
              <a:rPr lang="fr-FR" err="1">
                <a:cs typeface="Calibri"/>
              </a:rPr>
              <a:t>together</a:t>
            </a:r>
            <a:endParaRPr lang="fr-FR">
              <a:cs typeface="Calibri"/>
            </a:endParaRPr>
          </a:p>
          <a:p>
            <a:pPr marL="0" indent="0">
              <a:buNone/>
            </a:pPr>
            <a:r>
              <a:rPr lang="fr-FR">
                <a:cs typeface="Calibri"/>
              </a:rPr>
              <a:t>=&gt; </a:t>
            </a:r>
            <a:r>
              <a:rPr lang="fr-FR" err="1">
                <a:ea typeface="+mn-lt"/>
                <a:cs typeface="+mn-lt"/>
              </a:rPr>
              <a:t>We</a:t>
            </a:r>
            <a:r>
              <a:rPr lang="fr-FR">
                <a:ea typeface="+mn-lt"/>
                <a:cs typeface="+mn-lt"/>
              </a:rPr>
              <a:t> </a:t>
            </a:r>
            <a:r>
              <a:rPr lang="fr-FR" err="1">
                <a:ea typeface="+mn-lt"/>
                <a:cs typeface="+mn-lt"/>
              </a:rPr>
              <a:t>decided</a:t>
            </a:r>
            <a:r>
              <a:rPr lang="fr-FR">
                <a:ea typeface="+mn-lt"/>
                <a:cs typeface="+mn-lt"/>
              </a:rPr>
              <a:t> to drop diag1, diag2, diag3 for </a:t>
            </a:r>
            <a:r>
              <a:rPr lang="fr-FR" err="1">
                <a:ea typeface="+mn-lt"/>
                <a:cs typeface="+mn-lt"/>
              </a:rPr>
              <a:t>these</a:t>
            </a:r>
            <a:r>
              <a:rPr lang="fr-FR">
                <a:ea typeface="+mn-lt"/>
                <a:cs typeface="+mn-lt"/>
              </a:rPr>
              <a:t> </a:t>
            </a:r>
            <a:r>
              <a:rPr lang="fr-FR" err="1">
                <a:ea typeface="+mn-lt"/>
                <a:cs typeface="+mn-lt"/>
              </a:rPr>
              <a:t>reasons</a:t>
            </a:r>
            <a:r>
              <a:rPr lang="fr-FR">
                <a:ea typeface="+mn-lt"/>
                <a:cs typeface="+mn-lt"/>
              </a:rPr>
              <a:t>.</a:t>
            </a:r>
          </a:p>
          <a:p>
            <a:pPr marL="0" indent="0">
              <a:buNone/>
            </a:pPr>
            <a:endParaRPr lang="fr-FR">
              <a:cs typeface="Calibri"/>
            </a:endParaRPr>
          </a:p>
        </p:txBody>
      </p:sp>
      <p:sp>
        <p:nvSpPr>
          <p:cNvPr id="4" name="Espace réservé du numéro de diapositive 3">
            <a:extLst>
              <a:ext uri="{FF2B5EF4-FFF2-40B4-BE49-F238E27FC236}">
                <a16:creationId xmlns:a16="http://schemas.microsoft.com/office/drawing/2014/main" id="{0992A6F2-E4BD-4027-B5DC-74DB6D2B9A37}"/>
              </a:ext>
            </a:extLst>
          </p:cNvPr>
          <p:cNvSpPr>
            <a:spLocks noGrp="1"/>
          </p:cNvSpPr>
          <p:nvPr>
            <p:ph type="sldNum" sz="quarter" idx="12"/>
          </p:nvPr>
        </p:nvSpPr>
        <p:spPr/>
        <p:txBody>
          <a:bodyPr/>
          <a:lstStyle/>
          <a:p>
            <a:fld id="{27C6CCC6-2BE5-4E42-96A4-D1E8E81A3D8E}" type="slidenum">
              <a:rPr lang="de-DE" smtClean="0"/>
              <a:t>12</a:t>
            </a:fld>
            <a:endParaRPr lang="de-DE"/>
          </a:p>
        </p:txBody>
      </p:sp>
    </p:spTree>
    <p:extLst>
      <p:ext uri="{BB962C8B-B14F-4D97-AF65-F5344CB8AC3E}">
        <p14:creationId xmlns:p14="http://schemas.microsoft.com/office/powerpoint/2010/main" val="241824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99179-087C-4DE0-B083-EB65BEF69837}"/>
              </a:ext>
            </a:extLst>
          </p:cNvPr>
          <p:cNvSpPr>
            <a:spLocks noGrp="1"/>
          </p:cNvSpPr>
          <p:nvPr>
            <p:ph type="title"/>
          </p:nvPr>
        </p:nvSpPr>
        <p:spPr>
          <a:xfrm>
            <a:off x="1024128" y="512939"/>
            <a:ext cx="9720072" cy="1499616"/>
          </a:xfrm>
        </p:spPr>
        <p:txBody>
          <a:bodyPr/>
          <a:lstStyle/>
          <a:p>
            <a:pPr algn="ctr"/>
            <a:r>
              <a:rPr lang="fr-FR" err="1">
                <a:cs typeface="Calibri Light"/>
              </a:rPr>
              <a:t>Cleaning</a:t>
            </a:r>
            <a:r>
              <a:rPr lang="fr-FR">
                <a:cs typeface="Calibri Light"/>
              </a:rPr>
              <a:t> of the </a:t>
            </a:r>
            <a:r>
              <a:rPr lang="fr-FR" err="1">
                <a:cs typeface="Calibri Light"/>
              </a:rPr>
              <a:t>dataset</a:t>
            </a:r>
            <a:r>
              <a:rPr lang="fr-FR">
                <a:cs typeface="Calibri Light"/>
              </a:rPr>
              <a:t>:</a:t>
            </a:r>
            <a:r>
              <a:rPr lang="fr-FR">
                <a:ea typeface="+mj-lt"/>
                <a:cs typeface="+mj-lt"/>
              </a:rPr>
              <a:t> khi-SQUARE test.</a:t>
            </a:r>
          </a:p>
        </p:txBody>
      </p:sp>
      <p:sp>
        <p:nvSpPr>
          <p:cNvPr id="3" name="Espace réservé du contenu 2">
            <a:extLst>
              <a:ext uri="{FF2B5EF4-FFF2-40B4-BE49-F238E27FC236}">
                <a16:creationId xmlns:a16="http://schemas.microsoft.com/office/drawing/2014/main" id="{DF133EE0-C902-40BD-B94B-C41F7D313805}"/>
              </a:ext>
            </a:extLst>
          </p:cNvPr>
          <p:cNvSpPr>
            <a:spLocks noGrp="1"/>
          </p:cNvSpPr>
          <p:nvPr>
            <p:ph idx="1"/>
          </p:nvPr>
        </p:nvSpPr>
        <p:spPr>
          <a:xfrm>
            <a:off x="1101584" y="1876697"/>
            <a:ext cx="9720073" cy="4023360"/>
          </a:xfrm>
        </p:spPr>
        <p:txBody>
          <a:bodyPr vert="horz" lIns="91440" tIns="45720" rIns="91440" bIns="45720" rtlCol="0" anchor="t">
            <a:normAutofit/>
          </a:bodyPr>
          <a:lstStyle/>
          <a:p>
            <a:r>
              <a:rPr lang="fr-FR" err="1">
                <a:cs typeface="Calibri"/>
              </a:rPr>
              <a:t>We</a:t>
            </a:r>
            <a:r>
              <a:rPr lang="fr-FR">
                <a:cs typeface="Calibri"/>
              </a:rPr>
              <a:t> </a:t>
            </a:r>
            <a:r>
              <a:rPr lang="fr-FR" err="1">
                <a:cs typeface="Calibri"/>
              </a:rPr>
              <a:t>decided</a:t>
            </a:r>
            <a:r>
              <a:rPr lang="fr-FR">
                <a:cs typeface="Calibri"/>
              </a:rPr>
              <a:t> to </a:t>
            </a:r>
            <a:r>
              <a:rPr lang="fr-FR" err="1">
                <a:cs typeface="Calibri"/>
              </a:rPr>
              <a:t>realize</a:t>
            </a:r>
            <a:r>
              <a:rPr lang="fr-FR">
                <a:cs typeface="Calibri"/>
              </a:rPr>
              <a:t> a khi-square test to </a:t>
            </a:r>
            <a:r>
              <a:rPr lang="fr-FR" err="1">
                <a:cs typeface="Calibri"/>
              </a:rPr>
              <a:t>see</a:t>
            </a:r>
            <a:r>
              <a:rPr lang="fr-FR">
                <a:cs typeface="Calibri"/>
              </a:rPr>
              <a:t> the links </a:t>
            </a:r>
            <a:r>
              <a:rPr lang="fr-FR" err="1">
                <a:cs typeface="Calibri"/>
              </a:rPr>
              <a:t>between</a:t>
            </a:r>
            <a:r>
              <a:rPr lang="fr-FR">
                <a:cs typeface="Calibri"/>
              </a:rPr>
              <a:t> variables and </a:t>
            </a:r>
            <a:r>
              <a:rPr lang="fr-FR" err="1">
                <a:cs typeface="Calibri"/>
              </a:rPr>
              <a:t>see</a:t>
            </a:r>
            <a:r>
              <a:rPr lang="fr-FR">
                <a:cs typeface="Calibri"/>
              </a:rPr>
              <a:t> the </a:t>
            </a:r>
            <a:r>
              <a:rPr lang="fr-FR" err="1">
                <a:cs typeface="Calibri"/>
              </a:rPr>
              <a:t>significant</a:t>
            </a:r>
            <a:r>
              <a:rPr lang="fr-FR">
                <a:cs typeface="Calibri"/>
              </a:rPr>
              <a:t> variables. </a:t>
            </a:r>
            <a:r>
              <a:rPr lang="fr-FR" err="1">
                <a:cs typeface="Calibri"/>
              </a:rPr>
              <a:t>We</a:t>
            </a:r>
            <a:r>
              <a:rPr lang="fr-FR">
                <a:cs typeface="Calibri"/>
              </a:rPr>
              <a:t> </a:t>
            </a:r>
            <a:r>
              <a:rPr lang="fr-FR" err="1">
                <a:cs typeface="Calibri"/>
              </a:rPr>
              <a:t>decided</a:t>
            </a:r>
            <a:r>
              <a:rPr lang="fr-FR">
                <a:cs typeface="Calibri"/>
              </a:rPr>
              <a:t> to </a:t>
            </a:r>
            <a:r>
              <a:rPr lang="fr-FR" err="1">
                <a:cs typeface="Calibri"/>
              </a:rPr>
              <a:t>take</a:t>
            </a:r>
            <a:r>
              <a:rPr lang="fr-FR">
                <a:cs typeface="Calibri"/>
              </a:rPr>
              <a:t> an </a:t>
            </a:r>
            <a:r>
              <a:rPr lang="fr-FR" err="1">
                <a:cs typeface="Calibri"/>
              </a:rPr>
              <a:t>eliminatory</a:t>
            </a:r>
            <a:r>
              <a:rPr lang="fr-FR">
                <a:cs typeface="Calibri"/>
              </a:rPr>
              <a:t> p-value of 5% and </a:t>
            </a:r>
            <a:r>
              <a:rPr lang="fr-FR" err="1">
                <a:cs typeface="Calibri"/>
              </a:rPr>
              <a:t>we</a:t>
            </a:r>
            <a:r>
              <a:rPr lang="fr-FR">
                <a:cs typeface="Calibri"/>
              </a:rPr>
              <a:t> </a:t>
            </a:r>
            <a:r>
              <a:rPr lang="fr-FR" err="1">
                <a:cs typeface="Calibri"/>
              </a:rPr>
              <a:t>dropped</a:t>
            </a:r>
            <a:r>
              <a:rPr lang="fr-FR">
                <a:cs typeface="Calibri"/>
              </a:rPr>
              <a:t> all the variables </a:t>
            </a:r>
            <a:r>
              <a:rPr lang="fr-FR" err="1">
                <a:cs typeface="Calibri"/>
              </a:rPr>
              <a:t>that</a:t>
            </a:r>
            <a:r>
              <a:rPr lang="fr-FR">
                <a:cs typeface="Calibri"/>
              </a:rPr>
              <a:t> </a:t>
            </a:r>
            <a:r>
              <a:rPr lang="fr-FR" err="1">
                <a:cs typeface="Calibri"/>
              </a:rPr>
              <a:t>were</a:t>
            </a:r>
            <a:r>
              <a:rPr lang="fr-FR">
                <a:cs typeface="Calibri"/>
              </a:rPr>
              <a:t> not significatif </a:t>
            </a:r>
            <a:r>
              <a:rPr lang="fr-FR" err="1">
                <a:cs typeface="Calibri"/>
              </a:rPr>
              <a:t>enough</a:t>
            </a:r>
            <a:r>
              <a:rPr lang="fr-FR">
                <a:cs typeface="Calibri"/>
              </a:rPr>
              <a:t>.</a:t>
            </a:r>
            <a:endParaRPr lang="fr-FR"/>
          </a:p>
        </p:txBody>
      </p:sp>
      <p:sp>
        <p:nvSpPr>
          <p:cNvPr id="7" name="Espace réservé du numéro de diapositive 6">
            <a:extLst>
              <a:ext uri="{FF2B5EF4-FFF2-40B4-BE49-F238E27FC236}">
                <a16:creationId xmlns:a16="http://schemas.microsoft.com/office/drawing/2014/main" id="{9E23554C-0256-4D4C-B011-5114CB3B68AE}"/>
              </a:ext>
            </a:extLst>
          </p:cNvPr>
          <p:cNvSpPr>
            <a:spLocks noGrp="1"/>
          </p:cNvSpPr>
          <p:nvPr>
            <p:ph type="sldNum" sz="quarter" idx="12"/>
          </p:nvPr>
        </p:nvSpPr>
        <p:spPr/>
        <p:txBody>
          <a:bodyPr/>
          <a:lstStyle/>
          <a:p>
            <a:fld id="{27C6CCC6-2BE5-4E42-96A4-D1E8E81A3D8E}" type="slidenum">
              <a:rPr lang="de-DE" smtClean="0"/>
              <a:t>13</a:t>
            </a:fld>
            <a:endParaRPr lang="de-DE"/>
          </a:p>
        </p:txBody>
      </p:sp>
      <p:pic>
        <p:nvPicPr>
          <p:cNvPr id="11" name="Image 10">
            <a:extLst>
              <a:ext uri="{FF2B5EF4-FFF2-40B4-BE49-F238E27FC236}">
                <a16:creationId xmlns:a16="http://schemas.microsoft.com/office/drawing/2014/main" id="{BC4D7A23-D29A-43E7-983A-CB3B065DD391}"/>
              </a:ext>
            </a:extLst>
          </p:cNvPr>
          <p:cNvPicPr>
            <a:picLocks noChangeAspect="1"/>
          </p:cNvPicPr>
          <p:nvPr/>
        </p:nvPicPr>
        <p:blipFill rotWithShape="1">
          <a:blip r:embed="rId3"/>
          <a:srcRect l="7357" t="29016" r="49814" b="17842"/>
          <a:stretch/>
        </p:blipFill>
        <p:spPr>
          <a:xfrm>
            <a:off x="2851187" y="2963327"/>
            <a:ext cx="5221659" cy="3644537"/>
          </a:xfrm>
          <a:prstGeom prst="rect">
            <a:avLst/>
          </a:prstGeom>
        </p:spPr>
      </p:pic>
    </p:spTree>
    <p:extLst>
      <p:ext uri="{BB962C8B-B14F-4D97-AF65-F5344CB8AC3E}">
        <p14:creationId xmlns:p14="http://schemas.microsoft.com/office/powerpoint/2010/main" val="4130706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9CDA15-5226-43BC-ADC3-FF484733042D}"/>
              </a:ext>
            </a:extLst>
          </p:cNvPr>
          <p:cNvSpPr>
            <a:spLocks noGrp="1"/>
          </p:cNvSpPr>
          <p:nvPr>
            <p:ph type="title"/>
          </p:nvPr>
        </p:nvSpPr>
        <p:spPr/>
        <p:txBody>
          <a:bodyPr>
            <a:noAutofit/>
          </a:bodyPr>
          <a:lstStyle/>
          <a:p>
            <a:pPr algn="ctr"/>
            <a:r>
              <a:rPr lang="en-US" sz="4000"/>
              <a:t>Replace unknown data by most frequent value ON VARIABLE WITH LESS THAN five PERCENT MISSING DATA</a:t>
            </a:r>
            <a:endParaRPr lang="fr-FR" sz="9600"/>
          </a:p>
        </p:txBody>
      </p:sp>
      <p:sp>
        <p:nvSpPr>
          <p:cNvPr id="4" name="Espace réservé du numéro de diapositive 3">
            <a:extLst>
              <a:ext uri="{FF2B5EF4-FFF2-40B4-BE49-F238E27FC236}">
                <a16:creationId xmlns:a16="http://schemas.microsoft.com/office/drawing/2014/main" id="{C18B255B-BD10-46B2-9722-E60DE7E2A734}"/>
              </a:ext>
            </a:extLst>
          </p:cNvPr>
          <p:cNvSpPr>
            <a:spLocks noGrp="1"/>
          </p:cNvSpPr>
          <p:nvPr>
            <p:ph type="sldNum" sz="quarter" idx="12"/>
          </p:nvPr>
        </p:nvSpPr>
        <p:spPr/>
        <p:txBody>
          <a:bodyPr/>
          <a:lstStyle/>
          <a:p>
            <a:fld id="{27C6CCC6-2BE5-4E42-96A4-D1E8E81A3D8E}" type="slidenum">
              <a:rPr lang="de-DE" smtClean="0"/>
              <a:t>14</a:t>
            </a:fld>
            <a:endParaRPr lang="de-DE"/>
          </a:p>
        </p:txBody>
      </p:sp>
      <p:pic>
        <p:nvPicPr>
          <p:cNvPr id="8" name="Image 7">
            <a:extLst>
              <a:ext uri="{FF2B5EF4-FFF2-40B4-BE49-F238E27FC236}">
                <a16:creationId xmlns:a16="http://schemas.microsoft.com/office/drawing/2014/main" id="{BB05AD17-BB8D-4415-8B71-E3CBEC99090B}"/>
              </a:ext>
            </a:extLst>
          </p:cNvPr>
          <p:cNvPicPr>
            <a:picLocks noChangeAspect="1"/>
          </p:cNvPicPr>
          <p:nvPr/>
        </p:nvPicPr>
        <p:blipFill rotWithShape="1">
          <a:blip r:embed="rId3"/>
          <a:srcRect l="25143" t="32851" r="374" b="13143"/>
          <a:stretch/>
        </p:blipFill>
        <p:spPr>
          <a:xfrm>
            <a:off x="1420693" y="2840972"/>
            <a:ext cx="9080863" cy="3703755"/>
          </a:xfrm>
          <a:prstGeom prst="rect">
            <a:avLst/>
          </a:prstGeom>
        </p:spPr>
      </p:pic>
      <p:sp>
        <p:nvSpPr>
          <p:cNvPr id="9" name="ZoneTexte 8">
            <a:extLst>
              <a:ext uri="{FF2B5EF4-FFF2-40B4-BE49-F238E27FC236}">
                <a16:creationId xmlns:a16="http://schemas.microsoft.com/office/drawing/2014/main" id="{861E09F8-C27B-44FD-AC16-D6F7F870F01B}"/>
              </a:ext>
            </a:extLst>
          </p:cNvPr>
          <p:cNvSpPr txBox="1"/>
          <p:nvPr/>
        </p:nvSpPr>
        <p:spPr>
          <a:xfrm>
            <a:off x="1529878" y="1980329"/>
            <a:ext cx="8862495" cy="646331"/>
          </a:xfrm>
          <a:prstGeom prst="rect">
            <a:avLst/>
          </a:prstGeom>
          <a:noFill/>
        </p:spPr>
        <p:txBody>
          <a:bodyPr wrap="square" rtlCol="0">
            <a:spAutoFit/>
          </a:bodyPr>
          <a:lstStyle/>
          <a:p>
            <a:r>
              <a:rPr lang="fr-FR"/>
              <a:t>The </a:t>
            </a:r>
            <a:r>
              <a:rPr lang="fr-FR" err="1"/>
              <a:t>only</a:t>
            </a:r>
            <a:r>
              <a:rPr lang="fr-FR"/>
              <a:t> variable </a:t>
            </a:r>
            <a:r>
              <a:rPr lang="fr-FR" err="1"/>
              <a:t>left</a:t>
            </a:r>
            <a:r>
              <a:rPr lang="fr-FR"/>
              <a:t> </a:t>
            </a:r>
            <a:r>
              <a:rPr lang="fr-FR" err="1"/>
              <a:t>with</a:t>
            </a:r>
            <a:r>
              <a:rPr lang="fr-FR"/>
              <a:t> </a:t>
            </a:r>
            <a:r>
              <a:rPr lang="fr-FR" err="1"/>
              <a:t>missing</a:t>
            </a:r>
            <a:r>
              <a:rPr lang="fr-FR"/>
              <a:t> data </a:t>
            </a:r>
            <a:r>
              <a:rPr lang="fr-FR" err="1"/>
              <a:t>was</a:t>
            </a:r>
            <a:r>
              <a:rPr lang="fr-FR"/>
              <a:t> the race variable, </a:t>
            </a:r>
            <a:r>
              <a:rPr lang="fr-FR" err="1"/>
              <a:t>we</a:t>
            </a:r>
            <a:r>
              <a:rPr lang="fr-FR"/>
              <a:t> </a:t>
            </a:r>
            <a:r>
              <a:rPr lang="fr-FR" err="1"/>
              <a:t>complete</a:t>
            </a:r>
            <a:r>
              <a:rPr lang="fr-FR"/>
              <a:t> the </a:t>
            </a:r>
            <a:r>
              <a:rPr lang="fr-FR" err="1"/>
              <a:t>missing</a:t>
            </a:r>
            <a:r>
              <a:rPr lang="fr-FR"/>
              <a:t> data by the </a:t>
            </a:r>
            <a:r>
              <a:rPr lang="fr-FR" err="1"/>
              <a:t>most</a:t>
            </a:r>
            <a:r>
              <a:rPr lang="fr-FR"/>
              <a:t> </a:t>
            </a:r>
            <a:r>
              <a:rPr lang="fr-FR" err="1"/>
              <a:t>present</a:t>
            </a:r>
            <a:r>
              <a:rPr lang="fr-FR"/>
              <a:t> value </a:t>
            </a:r>
            <a:r>
              <a:rPr lang="fr-FR" err="1"/>
              <a:t>that</a:t>
            </a:r>
            <a:r>
              <a:rPr lang="fr-FR"/>
              <a:t> </a:t>
            </a:r>
            <a:r>
              <a:rPr lang="fr-FR" err="1"/>
              <a:t>is</a:t>
            </a:r>
            <a:r>
              <a:rPr lang="fr-FR"/>
              <a:t> </a:t>
            </a:r>
            <a:r>
              <a:rPr lang="fr-FR" err="1"/>
              <a:t>caucasian</a:t>
            </a:r>
            <a:r>
              <a:rPr lang="fr-FR"/>
              <a:t>. </a:t>
            </a:r>
          </a:p>
        </p:txBody>
      </p:sp>
    </p:spTree>
    <p:extLst>
      <p:ext uri="{BB962C8B-B14F-4D97-AF65-F5344CB8AC3E}">
        <p14:creationId xmlns:p14="http://schemas.microsoft.com/office/powerpoint/2010/main" val="2750925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a:bodyPr>
          <a:lstStyle/>
          <a:p>
            <a:r>
              <a:rPr lang="fr-FR" sz="8000" b="1"/>
              <a:t>MACHINE LEARNING</a:t>
            </a:r>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15</a:t>
            </a:fld>
            <a:endParaRPr lang="de-DE"/>
          </a:p>
        </p:txBody>
      </p:sp>
    </p:spTree>
    <p:extLst>
      <p:ext uri="{BB962C8B-B14F-4D97-AF65-F5344CB8AC3E}">
        <p14:creationId xmlns:p14="http://schemas.microsoft.com/office/powerpoint/2010/main" val="3044909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7FD4C-7328-48E6-B6C1-FFA849E0AE90}"/>
              </a:ext>
            </a:extLst>
          </p:cNvPr>
          <p:cNvSpPr>
            <a:spLocks noGrp="1"/>
          </p:cNvSpPr>
          <p:nvPr>
            <p:ph type="title"/>
          </p:nvPr>
        </p:nvSpPr>
        <p:spPr/>
        <p:txBody>
          <a:bodyPr/>
          <a:lstStyle/>
          <a:p>
            <a:r>
              <a:rPr lang="fr-FR"/>
              <a:t>Split of the </a:t>
            </a:r>
            <a:r>
              <a:rPr lang="fr-FR" err="1"/>
              <a:t>dataset</a:t>
            </a:r>
            <a:endParaRPr lang="fr-FR"/>
          </a:p>
        </p:txBody>
      </p:sp>
      <p:sp>
        <p:nvSpPr>
          <p:cNvPr id="3" name="Espace réservé du contenu 2">
            <a:extLst>
              <a:ext uri="{FF2B5EF4-FFF2-40B4-BE49-F238E27FC236}">
                <a16:creationId xmlns:a16="http://schemas.microsoft.com/office/drawing/2014/main" id="{38B8D757-337C-40C8-99DF-12F10AA68F42}"/>
              </a:ext>
            </a:extLst>
          </p:cNvPr>
          <p:cNvSpPr>
            <a:spLocks noGrp="1"/>
          </p:cNvSpPr>
          <p:nvPr>
            <p:ph idx="1"/>
          </p:nvPr>
        </p:nvSpPr>
        <p:spPr/>
        <p:txBody>
          <a:bodyPr/>
          <a:lstStyle/>
          <a:p>
            <a:r>
              <a:rPr lang="fr-FR"/>
              <a:t>For the </a:t>
            </a:r>
            <a:r>
              <a:rPr lang="fr-FR" err="1"/>
              <a:t>sake</a:t>
            </a:r>
            <a:r>
              <a:rPr lang="fr-FR"/>
              <a:t> of the </a:t>
            </a:r>
            <a:r>
              <a:rPr lang="fr-FR" err="1"/>
              <a:t>sklearn</a:t>
            </a:r>
            <a:r>
              <a:rPr lang="fr-FR"/>
              <a:t> </a:t>
            </a:r>
            <a:r>
              <a:rPr lang="fr-FR" err="1"/>
              <a:t>library</a:t>
            </a:r>
            <a:r>
              <a:rPr lang="fr-FR"/>
              <a:t> </a:t>
            </a:r>
            <a:r>
              <a:rPr lang="fr-FR" err="1"/>
              <a:t>we</a:t>
            </a:r>
            <a:r>
              <a:rPr lang="fr-FR"/>
              <a:t> split the </a:t>
            </a:r>
            <a:r>
              <a:rPr lang="fr-FR" err="1"/>
              <a:t>dataset</a:t>
            </a:r>
            <a:r>
              <a:rPr lang="fr-FR"/>
              <a:t> in </a:t>
            </a:r>
            <a:r>
              <a:rPr lang="fr-FR" err="1"/>
              <a:t>two</a:t>
            </a:r>
            <a:r>
              <a:rPr lang="fr-FR"/>
              <a:t> </a:t>
            </a:r>
            <a:r>
              <a:rPr lang="fr-FR" err="1"/>
              <a:t>with</a:t>
            </a:r>
            <a:r>
              <a:rPr lang="fr-FR"/>
              <a:t> one </a:t>
            </a:r>
            <a:r>
              <a:rPr lang="fr-FR" err="1"/>
              <a:t>dataset</a:t>
            </a:r>
            <a:r>
              <a:rPr lang="fr-FR"/>
              <a:t> </a:t>
            </a:r>
            <a:r>
              <a:rPr lang="fr-FR" err="1"/>
              <a:t>containing</a:t>
            </a:r>
            <a:r>
              <a:rPr lang="fr-FR"/>
              <a:t> the </a:t>
            </a:r>
            <a:r>
              <a:rPr lang="fr-FR" err="1"/>
              <a:t>target</a:t>
            </a:r>
            <a:r>
              <a:rPr lang="fr-FR"/>
              <a:t> variable (</a:t>
            </a:r>
            <a:r>
              <a:rPr lang="fr-FR" err="1"/>
              <a:t>readmitted</a:t>
            </a:r>
            <a:r>
              <a:rPr lang="fr-FR"/>
              <a:t>) and one </a:t>
            </a:r>
            <a:r>
              <a:rPr lang="fr-FR" err="1"/>
              <a:t>dataset</a:t>
            </a:r>
            <a:r>
              <a:rPr lang="fr-FR"/>
              <a:t> </a:t>
            </a:r>
            <a:r>
              <a:rPr lang="fr-FR" err="1"/>
              <a:t>containing</a:t>
            </a:r>
            <a:r>
              <a:rPr lang="fr-FR"/>
              <a:t> the </a:t>
            </a:r>
            <a:r>
              <a:rPr lang="fr-FR" err="1"/>
              <a:t>predictive</a:t>
            </a:r>
            <a:r>
              <a:rPr lang="fr-FR"/>
              <a:t> variables. </a:t>
            </a:r>
            <a:r>
              <a:rPr lang="fr-FR" err="1"/>
              <a:t>We</a:t>
            </a:r>
            <a:r>
              <a:rPr lang="fr-FR"/>
              <a:t> </a:t>
            </a:r>
            <a:r>
              <a:rPr lang="fr-FR" err="1"/>
              <a:t>then</a:t>
            </a:r>
            <a:r>
              <a:rPr lang="fr-FR"/>
              <a:t> split </a:t>
            </a:r>
            <a:r>
              <a:rPr lang="fr-FR" err="1"/>
              <a:t>these</a:t>
            </a:r>
            <a:r>
              <a:rPr lang="fr-FR"/>
              <a:t> </a:t>
            </a:r>
            <a:r>
              <a:rPr lang="fr-FR" err="1"/>
              <a:t>two</a:t>
            </a:r>
            <a:r>
              <a:rPr lang="fr-FR"/>
              <a:t> new </a:t>
            </a:r>
            <a:r>
              <a:rPr lang="fr-FR" err="1"/>
              <a:t>dataset</a:t>
            </a:r>
            <a:r>
              <a:rPr lang="fr-FR"/>
              <a:t> in </a:t>
            </a:r>
            <a:r>
              <a:rPr lang="fr-FR" err="1"/>
              <a:t>two</a:t>
            </a:r>
            <a:r>
              <a:rPr lang="fr-FR"/>
              <a:t> to </a:t>
            </a:r>
            <a:r>
              <a:rPr lang="fr-FR" err="1"/>
              <a:t>create</a:t>
            </a:r>
            <a:r>
              <a:rPr lang="fr-FR"/>
              <a:t> the test and test parts. </a:t>
            </a:r>
            <a:r>
              <a:rPr lang="fr-FR" err="1"/>
              <a:t>Here</a:t>
            </a:r>
            <a:r>
              <a:rPr lang="fr-FR"/>
              <a:t> the test </a:t>
            </a:r>
            <a:r>
              <a:rPr lang="fr-FR" err="1"/>
              <a:t>contained</a:t>
            </a:r>
            <a:r>
              <a:rPr lang="fr-FR"/>
              <a:t> 25% of the total </a:t>
            </a:r>
            <a:r>
              <a:rPr lang="fr-FR" err="1"/>
              <a:t>modalities</a:t>
            </a:r>
            <a:r>
              <a:rPr lang="fr-FR"/>
              <a:t>.</a:t>
            </a:r>
          </a:p>
        </p:txBody>
      </p:sp>
      <p:sp>
        <p:nvSpPr>
          <p:cNvPr id="4" name="Espace réservé du numéro de diapositive 3">
            <a:extLst>
              <a:ext uri="{FF2B5EF4-FFF2-40B4-BE49-F238E27FC236}">
                <a16:creationId xmlns:a16="http://schemas.microsoft.com/office/drawing/2014/main" id="{71C3F5F0-034F-49CB-A6AE-0854134B6FE9}"/>
              </a:ext>
            </a:extLst>
          </p:cNvPr>
          <p:cNvSpPr>
            <a:spLocks noGrp="1"/>
          </p:cNvSpPr>
          <p:nvPr>
            <p:ph type="sldNum" sz="quarter" idx="12"/>
          </p:nvPr>
        </p:nvSpPr>
        <p:spPr/>
        <p:txBody>
          <a:bodyPr/>
          <a:lstStyle/>
          <a:p>
            <a:fld id="{27C6CCC6-2BE5-4E42-96A4-D1E8E81A3D8E}" type="slidenum">
              <a:rPr lang="de-DE" smtClean="0"/>
              <a:t>16</a:t>
            </a:fld>
            <a:endParaRPr lang="de-DE"/>
          </a:p>
        </p:txBody>
      </p:sp>
      <p:pic>
        <p:nvPicPr>
          <p:cNvPr id="8" name="Image 7">
            <a:extLst>
              <a:ext uri="{FF2B5EF4-FFF2-40B4-BE49-F238E27FC236}">
                <a16:creationId xmlns:a16="http://schemas.microsoft.com/office/drawing/2014/main" id="{F2548F35-574F-4454-8CED-17A0DF1DAC26}"/>
              </a:ext>
            </a:extLst>
          </p:cNvPr>
          <p:cNvPicPr>
            <a:picLocks noChangeAspect="1"/>
          </p:cNvPicPr>
          <p:nvPr/>
        </p:nvPicPr>
        <p:blipFill rotWithShape="1">
          <a:blip r:embed="rId3"/>
          <a:srcRect l="9714" t="67429" r="43286" b="20254"/>
          <a:stretch/>
        </p:blipFill>
        <p:spPr>
          <a:xfrm>
            <a:off x="1198299" y="4151812"/>
            <a:ext cx="8979347" cy="1323704"/>
          </a:xfrm>
          <a:prstGeom prst="rect">
            <a:avLst/>
          </a:prstGeom>
        </p:spPr>
      </p:pic>
    </p:spTree>
    <p:extLst>
      <p:ext uri="{BB962C8B-B14F-4D97-AF65-F5344CB8AC3E}">
        <p14:creationId xmlns:p14="http://schemas.microsoft.com/office/powerpoint/2010/main" val="1972832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8D424F-5782-4D01-AE89-7E209CA7F79C}"/>
              </a:ext>
            </a:extLst>
          </p:cNvPr>
          <p:cNvSpPr>
            <a:spLocks noGrp="1"/>
          </p:cNvSpPr>
          <p:nvPr>
            <p:ph type="title"/>
          </p:nvPr>
        </p:nvSpPr>
        <p:spPr/>
        <p:txBody>
          <a:bodyPr/>
          <a:lstStyle/>
          <a:p>
            <a:r>
              <a:rPr lang="fr-FR" err="1"/>
              <a:t>Fitting</a:t>
            </a:r>
            <a:r>
              <a:rPr lang="fr-FR"/>
              <a:t> the DATA</a:t>
            </a:r>
          </a:p>
        </p:txBody>
      </p:sp>
      <p:sp>
        <p:nvSpPr>
          <p:cNvPr id="3" name="Espace réservé du contenu 2">
            <a:extLst>
              <a:ext uri="{FF2B5EF4-FFF2-40B4-BE49-F238E27FC236}">
                <a16:creationId xmlns:a16="http://schemas.microsoft.com/office/drawing/2014/main" id="{A6C6AD6E-45E9-4EAA-9589-D3CE537BB41F}"/>
              </a:ext>
            </a:extLst>
          </p:cNvPr>
          <p:cNvSpPr>
            <a:spLocks noGrp="1"/>
          </p:cNvSpPr>
          <p:nvPr>
            <p:ph idx="1"/>
          </p:nvPr>
        </p:nvSpPr>
        <p:spPr/>
        <p:txBody>
          <a:bodyPr/>
          <a:lstStyle/>
          <a:p>
            <a:r>
              <a:rPr lang="fr-FR" err="1"/>
              <a:t>We</a:t>
            </a:r>
            <a:r>
              <a:rPr lang="fr-FR"/>
              <a:t> </a:t>
            </a:r>
            <a:r>
              <a:rPr lang="fr-FR" err="1"/>
              <a:t>decided</a:t>
            </a:r>
            <a:r>
              <a:rPr lang="fr-FR"/>
              <a:t> to fit the data to </a:t>
            </a:r>
            <a:r>
              <a:rPr lang="fr-FR" err="1"/>
              <a:t>impove</a:t>
            </a:r>
            <a:r>
              <a:rPr lang="fr-FR"/>
              <a:t> the </a:t>
            </a:r>
            <a:r>
              <a:rPr lang="fr-FR" err="1"/>
              <a:t>precision</a:t>
            </a:r>
            <a:r>
              <a:rPr lang="fr-FR"/>
              <a:t> of </a:t>
            </a:r>
            <a:r>
              <a:rPr lang="fr-FR" err="1"/>
              <a:t>our</a:t>
            </a:r>
            <a:r>
              <a:rPr lang="fr-FR"/>
              <a:t> machine </a:t>
            </a:r>
            <a:r>
              <a:rPr lang="fr-FR" err="1"/>
              <a:t>learning</a:t>
            </a:r>
            <a:r>
              <a:rPr lang="fr-FR"/>
              <a:t> </a:t>
            </a:r>
            <a:r>
              <a:rPr lang="fr-FR" err="1"/>
              <a:t>algorithms</a:t>
            </a:r>
            <a:r>
              <a:rPr lang="fr-FR"/>
              <a:t>. </a:t>
            </a:r>
            <a:r>
              <a:rPr lang="fr-FR" err="1"/>
              <a:t>We</a:t>
            </a:r>
            <a:r>
              <a:rPr lang="fr-FR"/>
              <a:t> </a:t>
            </a:r>
            <a:r>
              <a:rPr lang="fr-FR" err="1"/>
              <a:t>only</a:t>
            </a:r>
            <a:r>
              <a:rPr lang="fr-FR"/>
              <a:t> the training </a:t>
            </a:r>
            <a:r>
              <a:rPr lang="fr-FR" err="1"/>
              <a:t>dataset</a:t>
            </a:r>
            <a:r>
              <a:rPr lang="fr-FR"/>
              <a:t> </a:t>
            </a:r>
            <a:r>
              <a:rPr lang="fr-FR" err="1"/>
              <a:t>that</a:t>
            </a:r>
            <a:r>
              <a:rPr lang="fr-FR"/>
              <a:t> </a:t>
            </a:r>
            <a:r>
              <a:rPr lang="fr-FR" err="1"/>
              <a:t>contains</a:t>
            </a:r>
            <a:r>
              <a:rPr lang="fr-FR"/>
              <a:t> all the variables </a:t>
            </a:r>
            <a:r>
              <a:rPr lang="fr-FR" err="1"/>
              <a:t>used</a:t>
            </a:r>
            <a:r>
              <a:rPr lang="fr-FR"/>
              <a:t> to </a:t>
            </a:r>
            <a:r>
              <a:rPr lang="fr-FR" err="1"/>
              <a:t>predict</a:t>
            </a:r>
            <a:r>
              <a:rPr lang="fr-FR"/>
              <a:t>.</a:t>
            </a:r>
          </a:p>
        </p:txBody>
      </p:sp>
      <p:sp>
        <p:nvSpPr>
          <p:cNvPr id="4" name="Espace réservé du numéro de diapositive 3">
            <a:extLst>
              <a:ext uri="{FF2B5EF4-FFF2-40B4-BE49-F238E27FC236}">
                <a16:creationId xmlns:a16="http://schemas.microsoft.com/office/drawing/2014/main" id="{926245EA-3187-4079-B873-3ECE5C1B32AE}"/>
              </a:ext>
            </a:extLst>
          </p:cNvPr>
          <p:cNvSpPr>
            <a:spLocks noGrp="1"/>
          </p:cNvSpPr>
          <p:nvPr>
            <p:ph type="sldNum" sz="quarter" idx="12"/>
          </p:nvPr>
        </p:nvSpPr>
        <p:spPr/>
        <p:txBody>
          <a:bodyPr/>
          <a:lstStyle/>
          <a:p>
            <a:fld id="{27C6CCC6-2BE5-4E42-96A4-D1E8E81A3D8E}" type="slidenum">
              <a:rPr lang="de-DE" smtClean="0"/>
              <a:t>17</a:t>
            </a:fld>
            <a:endParaRPr lang="de-DE"/>
          </a:p>
        </p:txBody>
      </p:sp>
      <p:pic>
        <p:nvPicPr>
          <p:cNvPr id="6" name="Image 5">
            <a:extLst>
              <a:ext uri="{FF2B5EF4-FFF2-40B4-BE49-F238E27FC236}">
                <a16:creationId xmlns:a16="http://schemas.microsoft.com/office/drawing/2014/main" id="{44A3D668-B6B9-485E-ABA8-AC650A2E9F12}"/>
              </a:ext>
            </a:extLst>
          </p:cNvPr>
          <p:cNvPicPr>
            <a:picLocks noChangeAspect="1"/>
          </p:cNvPicPr>
          <p:nvPr/>
        </p:nvPicPr>
        <p:blipFill rotWithShape="1">
          <a:blip r:embed="rId2"/>
          <a:srcRect l="10089" t="38984" r="56428" b="47149"/>
          <a:stretch/>
        </p:blipFill>
        <p:spPr>
          <a:xfrm>
            <a:off x="1212668" y="3429000"/>
            <a:ext cx="8437182" cy="1965525"/>
          </a:xfrm>
          <a:prstGeom prst="rect">
            <a:avLst/>
          </a:prstGeom>
        </p:spPr>
      </p:pic>
    </p:spTree>
    <p:extLst>
      <p:ext uri="{BB962C8B-B14F-4D97-AF65-F5344CB8AC3E}">
        <p14:creationId xmlns:p14="http://schemas.microsoft.com/office/powerpoint/2010/main" val="137628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E9AB26-5240-49DC-9FDF-28E724556371}"/>
              </a:ext>
            </a:extLst>
          </p:cNvPr>
          <p:cNvSpPr>
            <a:spLocks noGrp="1"/>
          </p:cNvSpPr>
          <p:nvPr>
            <p:ph type="title"/>
          </p:nvPr>
        </p:nvSpPr>
        <p:spPr/>
        <p:txBody>
          <a:bodyPr/>
          <a:lstStyle/>
          <a:p>
            <a:r>
              <a:rPr lang="fr-FR"/>
              <a:t>ALGORITHMS PRCOESS</a:t>
            </a:r>
          </a:p>
        </p:txBody>
      </p:sp>
      <p:sp>
        <p:nvSpPr>
          <p:cNvPr id="3" name="Espace réservé du contenu 2">
            <a:extLst>
              <a:ext uri="{FF2B5EF4-FFF2-40B4-BE49-F238E27FC236}">
                <a16:creationId xmlns:a16="http://schemas.microsoft.com/office/drawing/2014/main" id="{6AA543C0-FADB-435C-A997-1DC0968F6A96}"/>
              </a:ext>
            </a:extLst>
          </p:cNvPr>
          <p:cNvSpPr>
            <a:spLocks noGrp="1"/>
          </p:cNvSpPr>
          <p:nvPr>
            <p:ph idx="1"/>
          </p:nvPr>
        </p:nvSpPr>
        <p:spPr/>
        <p:txBody>
          <a:bodyPr/>
          <a:lstStyle/>
          <a:p>
            <a:r>
              <a:rPr lang="fr-FR"/>
              <a:t>I use </a:t>
            </a:r>
            <a:r>
              <a:rPr lang="fr-FR" err="1"/>
              <a:t>several</a:t>
            </a:r>
            <a:r>
              <a:rPr lang="fr-FR"/>
              <a:t> machine </a:t>
            </a:r>
            <a:r>
              <a:rPr lang="fr-FR" err="1"/>
              <a:t>learning</a:t>
            </a:r>
            <a:r>
              <a:rPr lang="fr-FR"/>
              <a:t> </a:t>
            </a:r>
            <a:r>
              <a:rPr lang="fr-FR" err="1"/>
              <a:t>algorithms</a:t>
            </a:r>
            <a:r>
              <a:rPr lang="fr-FR"/>
              <a:t> to </a:t>
            </a:r>
            <a:r>
              <a:rPr lang="fr-FR" err="1"/>
              <a:t>predict</a:t>
            </a:r>
            <a:r>
              <a:rPr lang="fr-FR"/>
              <a:t> the </a:t>
            </a:r>
            <a:r>
              <a:rPr lang="fr-FR" err="1"/>
              <a:t>readmission</a:t>
            </a:r>
            <a:r>
              <a:rPr lang="fr-FR"/>
              <a:t> of a patient.</a:t>
            </a:r>
          </a:p>
          <a:p>
            <a:r>
              <a:rPr lang="fr-FR"/>
              <a:t>I made a process </a:t>
            </a:r>
            <a:r>
              <a:rPr lang="fr-FR" err="1"/>
              <a:t>that</a:t>
            </a:r>
            <a:r>
              <a:rPr lang="fr-FR"/>
              <a:t> I </a:t>
            </a:r>
            <a:r>
              <a:rPr lang="fr-FR" err="1"/>
              <a:t>repeat</a:t>
            </a:r>
            <a:r>
              <a:rPr lang="fr-FR"/>
              <a:t> for </a:t>
            </a:r>
            <a:r>
              <a:rPr lang="fr-FR" err="1"/>
              <a:t>each</a:t>
            </a:r>
            <a:r>
              <a:rPr lang="fr-FR"/>
              <a:t> of the </a:t>
            </a:r>
            <a:r>
              <a:rPr lang="fr-FR" err="1"/>
              <a:t>algorithm</a:t>
            </a:r>
            <a:r>
              <a:rPr lang="fr-FR"/>
              <a:t>:</a:t>
            </a:r>
          </a:p>
          <a:p>
            <a:r>
              <a:rPr lang="fr-FR"/>
              <a:t>- I use the standard </a:t>
            </a:r>
            <a:r>
              <a:rPr lang="fr-FR" err="1"/>
              <a:t>method</a:t>
            </a:r>
            <a:r>
              <a:rPr lang="fr-FR"/>
              <a:t> to fit and score. I do </a:t>
            </a:r>
            <a:r>
              <a:rPr lang="fr-FR" err="1"/>
              <a:t>this</a:t>
            </a:r>
            <a:r>
              <a:rPr lang="fr-FR"/>
              <a:t> to test the </a:t>
            </a:r>
            <a:r>
              <a:rPr lang="fr-FR" err="1"/>
              <a:t>algorithm</a:t>
            </a:r>
            <a:r>
              <a:rPr lang="fr-FR"/>
              <a:t>.</a:t>
            </a:r>
          </a:p>
          <a:p>
            <a:r>
              <a:rPr lang="fr-FR"/>
              <a:t>- I </a:t>
            </a:r>
            <a:r>
              <a:rPr lang="fr-FR" err="1"/>
              <a:t>apply</a:t>
            </a:r>
            <a:r>
              <a:rPr lang="fr-FR"/>
              <a:t> a </a:t>
            </a:r>
            <a:r>
              <a:rPr lang="fr-FR" err="1"/>
              <a:t>grid</a:t>
            </a:r>
            <a:r>
              <a:rPr lang="fr-FR"/>
              <a:t> </a:t>
            </a:r>
            <a:r>
              <a:rPr lang="fr-FR" err="1"/>
              <a:t>search</a:t>
            </a:r>
            <a:r>
              <a:rPr lang="fr-FR"/>
              <a:t> to </a:t>
            </a:r>
            <a:r>
              <a:rPr lang="fr-FR" err="1"/>
              <a:t>adjust</a:t>
            </a:r>
            <a:r>
              <a:rPr lang="fr-FR"/>
              <a:t> the </a:t>
            </a:r>
            <a:r>
              <a:rPr lang="fr-FR" err="1"/>
              <a:t>hypermparameters</a:t>
            </a:r>
            <a:endParaRPr lang="fr-FR"/>
          </a:p>
          <a:p>
            <a:r>
              <a:rPr lang="fr-FR"/>
              <a:t>- I </a:t>
            </a:r>
            <a:r>
              <a:rPr lang="fr-FR" err="1"/>
              <a:t>relaunch</a:t>
            </a:r>
            <a:r>
              <a:rPr lang="fr-FR"/>
              <a:t> </a:t>
            </a:r>
            <a:r>
              <a:rPr lang="fr-FR" err="1"/>
              <a:t>my</a:t>
            </a:r>
            <a:r>
              <a:rPr lang="fr-FR"/>
              <a:t> </a:t>
            </a:r>
            <a:r>
              <a:rPr lang="fr-FR" err="1"/>
              <a:t>function</a:t>
            </a:r>
            <a:r>
              <a:rPr lang="fr-FR"/>
              <a:t> </a:t>
            </a:r>
            <a:r>
              <a:rPr lang="fr-FR" err="1"/>
              <a:t>with</a:t>
            </a:r>
            <a:r>
              <a:rPr lang="fr-FR"/>
              <a:t> the new </a:t>
            </a:r>
            <a:r>
              <a:rPr lang="fr-FR" err="1"/>
              <a:t>parameters</a:t>
            </a:r>
            <a:endParaRPr lang="fr-FR"/>
          </a:p>
          <a:p>
            <a:r>
              <a:rPr lang="fr-FR"/>
              <a:t>- I display the ROC and the AUC to </a:t>
            </a:r>
            <a:r>
              <a:rPr lang="fr-FR" err="1"/>
              <a:t>give</a:t>
            </a:r>
            <a:r>
              <a:rPr lang="fr-FR"/>
              <a:t> a </a:t>
            </a:r>
            <a:r>
              <a:rPr lang="fr-FR" err="1"/>
              <a:t>visual</a:t>
            </a:r>
            <a:r>
              <a:rPr lang="fr-FR"/>
              <a:t> </a:t>
            </a:r>
            <a:r>
              <a:rPr lang="fr-FR" err="1"/>
              <a:t>overview</a:t>
            </a:r>
            <a:r>
              <a:rPr lang="fr-FR"/>
              <a:t> of the </a:t>
            </a:r>
            <a:r>
              <a:rPr lang="fr-FR" err="1"/>
              <a:t>result</a:t>
            </a:r>
            <a:endParaRPr lang="fr-FR"/>
          </a:p>
          <a:p>
            <a:endParaRPr lang="fr-FR"/>
          </a:p>
          <a:p>
            <a:endParaRPr lang="fr-FR"/>
          </a:p>
          <a:p>
            <a:endParaRPr lang="fr-FR"/>
          </a:p>
          <a:p>
            <a:endParaRPr lang="fr-FR"/>
          </a:p>
        </p:txBody>
      </p:sp>
      <p:sp>
        <p:nvSpPr>
          <p:cNvPr id="4" name="Espace réservé du numéro de diapositive 3">
            <a:extLst>
              <a:ext uri="{FF2B5EF4-FFF2-40B4-BE49-F238E27FC236}">
                <a16:creationId xmlns:a16="http://schemas.microsoft.com/office/drawing/2014/main" id="{81ABA4EB-9E16-40A9-8B63-717C8FDDE7B7}"/>
              </a:ext>
            </a:extLst>
          </p:cNvPr>
          <p:cNvSpPr>
            <a:spLocks noGrp="1"/>
          </p:cNvSpPr>
          <p:nvPr>
            <p:ph type="sldNum" sz="quarter" idx="12"/>
          </p:nvPr>
        </p:nvSpPr>
        <p:spPr/>
        <p:txBody>
          <a:bodyPr/>
          <a:lstStyle/>
          <a:p>
            <a:fld id="{27C6CCC6-2BE5-4E42-96A4-D1E8E81A3D8E}" type="slidenum">
              <a:rPr lang="de-DE" smtClean="0"/>
              <a:t>18</a:t>
            </a:fld>
            <a:endParaRPr lang="de-DE"/>
          </a:p>
        </p:txBody>
      </p:sp>
    </p:spTree>
    <p:extLst>
      <p:ext uri="{BB962C8B-B14F-4D97-AF65-F5344CB8AC3E}">
        <p14:creationId xmlns:p14="http://schemas.microsoft.com/office/powerpoint/2010/main" val="278668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3E358D-B7A0-4D0B-8836-BD296CDF5A88}"/>
              </a:ext>
            </a:extLst>
          </p:cNvPr>
          <p:cNvSpPr>
            <a:spLocks noGrp="1"/>
          </p:cNvSpPr>
          <p:nvPr>
            <p:ph type="title"/>
          </p:nvPr>
        </p:nvSpPr>
        <p:spPr>
          <a:xfrm>
            <a:off x="963168" y="454588"/>
            <a:ext cx="9720072" cy="1499616"/>
          </a:xfrm>
        </p:spPr>
        <p:txBody>
          <a:bodyPr/>
          <a:lstStyle/>
          <a:p>
            <a:r>
              <a:rPr lang="fr-FR"/>
              <a:t>RESULTS</a:t>
            </a:r>
          </a:p>
        </p:txBody>
      </p:sp>
      <p:sp>
        <p:nvSpPr>
          <p:cNvPr id="4" name="Espace réservé du numéro de diapositive 3">
            <a:extLst>
              <a:ext uri="{FF2B5EF4-FFF2-40B4-BE49-F238E27FC236}">
                <a16:creationId xmlns:a16="http://schemas.microsoft.com/office/drawing/2014/main" id="{8C5D5F1F-9DAE-4BFF-BC39-606B62D014B6}"/>
              </a:ext>
            </a:extLst>
          </p:cNvPr>
          <p:cNvSpPr>
            <a:spLocks noGrp="1"/>
          </p:cNvSpPr>
          <p:nvPr>
            <p:ph type="sldNum" sz="quarter" idx="12"/>
          </p:nvPr>
        </p:nvSpPr>
        <p:spPr/>
        <p:txBody>
          <a:bodyPr/>
          <a:lstStyle/>
          <a:p>
            <a:fld id="{27C6CCC6-2BE5-4E42-96A4-D1E8E81A3D8E}" type="slidenum">
              <a:rPr lang="de-DE" smtClean="0"/>
              <a:t>19</a:t>
            </a:fld>
            <a:endParaRPr lang="de-DE"/>
          </a:p>
        </p:txBody>
      </p:sp>
      <p:pic>
        <p:nvPicPr>
          <p:cNvPr id="6" name="Image 5">
            <a:extLst>
              <a:ext uri="{FF2B5EF4-FFF2-40B4-BE49-F238E27FC236}">
                <a16:creationId xmlns:a16="http://schemas.microsoft.com/office/drawing/2014/main" id="{0E061EC5-029B-4D37-B929-DAEB654568F2}"/>
              </a:ext>
            </a:extLst>
          </p:cNvPr>
          <p:cNvPicPr>
            <a:picLocks noChangeAspect="1"/>
          </p:cNvPicPr>
          <p:nvPr/>
        </p:nvPicPr>
        <p:blipFill rotWithShape="1">
          <a:blip r:embed="rId3"/>
          <a:srcRect l="13214" t="37806" r="6072" b="5940"/>
          <a:stretch/>
        </p:blipFill>
        <p:spPr>
          <a:xfrm>
            <a:off x="661851" y="1663338"/>
            <a:ext cx="9840687" cy="3857897"/>
          </a:xfrm>
          <a:prstGeom prst="rect">
            <a:avLst/>
          </a:prstGeom>
        </p:spPr>
      </p:pic>
      <p:sp>
        <p:nvSpPr>
          <p:cNvPr id="7" name="ZoneTexte 6">
            <a:extLst>
              <a:ext uri="{FF2B5EF4-FFF2-40B4-BE49-F238E27FC236}">
                <a16:creationId xmlns:a16="http://schemas.microsoft.com/office/drawing/2014/main" id="{67850703-9338-4536-B18E-E411307FAAF5}"/>
              </a:ext>
            </a:extLst>
          </p:cNvPr>
          <p:cNvSpPr txBox="1"/>
          <p:nvPr/>
        </p:nvSpPr>
        <p:spPr>
          <a:xfrm>
            <a:off x="1175657" y="5643154"/>
            <a:ext cx="9091749" cy="923330"/>
          </a:xfrm>
          <a:prstGeom prst="rect">
            <a:avLst/>
          </a:prstGeom>
          <a:noFill/>
        </p:spPr>
        <p:txBody>
          <a:bodyPr wrap="square" rtlCol="0">
            <a:spAutoFit/>
          </a:bodyPr>
          <a:lstStyle/>
          <a:p>
            <a:pPr algn="just"/>
            <a:r>
              <a:rPr lang="fr-FR"/>
              <a:t>As </a:t>
            </a:r>
            <a:r>
              <a:rPr lang="fr-FR" err="1"/>
              <a:t>we</a:t>
            </a:r>
            <a:r>
              <a:rPr lang="fr-FR"/>
              <a:t> can </a:t>
            </a:r>
            <a:r>
              <a:rPr lang="fr-FR" err="1"/>
              <a:t>see</a:t>
            </a:r>
            <a:r>
              <a:rPr lang="fr-FR"/>
              <a:t> </a:t>
            </a:r>
            <a:r>
              <a:rPr lang="fr-FR" err="1"/>
              <a:t>from</a:t>
            </a:r>
            <a:r>
              <a:rPr lang="fr-FR"/>
              <a:t> </a:t>
            </a:r>
            <a:r>
              <a:rPr lang="fr-FR" err="1"/>
              <a:t>this</a:t>
            </a:r>
            <a:r>
              <a:rPr lang="fr-FR"/>
              <a:t> </a:t>
            </a:r>
            <a:r>
              <a:rPr lang="fr-FR" err="1"/>
              <a:t>graphic</a:t>
            </a:r>
            <a:r>
              <a:rPr lang="fr-FR"/>
              <a:t>, the </a:t>
            </a:r>
            <a:r>
              <a:rPr lang="fr-FR" err="1"/>
              <a:t>different</a:t>
            </a:r>
            <a:r>
              <a:rPr lang="fr-FR"/>
              <a:t> </a:t>
            </a:r>
            <a:r>
              <a:rPr lang="fr-FR" err="1"/>
              <a:t>models</a:t>
            </a:r>
            <a:r>
              <a:rPr lang="fr-FR"/>
              <a:t> have </a:t>
            </a:r>
            <a:r>
              <a:rPr lang="fr-FR" err="1"/>
              <a:t>very</a:t>
            </a:r>
            <a:r>
              <a:rPr lang="fr-FR"/>
              <a:t> </a:t>
            </a:r>
            <a:r>
              <a:rPr lang="fr-FR" err="1"/>
              <a:t>similar</a:t>
            </a:r>
            <a:r>
              <a:rPr lang="fr-FR"/>
              <a:t> </a:t>
            </a:r>
            <a:r>
              <a:rPr lang="fr-FR" err="1"/>
              <a:t>predictive</a:t>
            </a:r>
            <a:r>
              <a:rPr lang="fr-FR"/>
              <a:t> </a:t>
            </a:r>
            <a:r>
              <a:rPr lang="fr-FR" err="1"/>
              <a:t>capacity</a:t>
            </a:r>
            <a:r>
              <a:rPr lang="fr-FR"/>
              <a:t> in </a:t>
            </a:r>
            <a:r>
              <a:rPr lang="fr-FR" err="1"/>
              <a:t>this</a:t>
            </a:r>
            <a:r>
              <a:rPr lang="fr-FR"/>
              <a:t> case. But the </a:t>
            </a:r>
            <a:r>
              <a:rPr lang="fr-FR" err="1"/>
              <a:t>boosting</a:t>
            </a:r>
            <a:r>
              <a:rPr lang="fr-FR"/>
              <a:t> </a:t>
            </a:r>
            <a:r>
              <a:rPr lang="fr-FR" err="1"/>
              <a:t>that</a:t>
            </a:r>
            <a:r>
              <a:rPr lang="fr-FR"/>
              <a:t> </a:t>
            </a:r>
            <a:r>
              <a:rPr lang="fr-FR" err="1"/>
              <a:t>is</a:t>
            </a:r>
            <a:r>
              <a:rPr lang="fr-FR"/>
              <a:t> </a:t>
            </a:r>
            <a:r>
              <a:rPr lang="fr-FR" err="1"/>
              <a:t>known</a:t>
            </a:r>
            <a:r>
              <a:rPr lang="fr-FR"/>
              <a:t> for </a:t>
            </a:r>
            <a:r>
              <a:rPr lang="fr-FR" err="1"/>
              <a:t>its</a:t>
            </a:r>
            <a:r>
              <a:rPr lang="fr-FR"/>
              <a:t> </a:t>
            </a:r>
            <a:r>
              <a:rPr lang="fr-FR" err="1"/>
              <a:t>resilience</a:t>
            </a:r>
            <a:r>
              <a:rPr lang="fr-FR"/>
              <a:t> to </a:t>
            </a:r>
            <a:r>
              <a:rPr lang="fr-FR" err="1"/>
              <a:t>overfitting</a:t>
            </a:r>
            <a:r>
              <a:rPr lang="fr-FR"/>
              <a:t> </a:t>
            </a:r>
            <a:r>
              <a:rPr lang="fr-FR" err="1"/>
              <a:t>is</a:t>
            </a:r>
            <a:r>
              <a:rPr lang="fr-FR"/>
              <a:t> </a:t>
            </a:r>
            <a:r>
              <a:rPr lang="fr-FR" err="1"/>
              <a:t>still</a:t>
            </a:r>
            <a:r>
              <a:rPr lang="fr-FR"/>
              <a:t> the best </a:t>
            </a:r>
            <a:r>
              <a:rPr lang="fr-FR" err="1"/>
              <a:t>with</a:t>
            </a:r>
            <a:r>
              <a:rPr lang="fr-FR"/>
              <a:t> more </a:t>
            </a:r>
            <a:r>
              <a:rPr lang="fr-FR" err="1"/>
              <a:t>than</a:t>
            </a:r>
            <a:r>
              <a:rPr lang="fr-FR"/>
              <a:t> one percent. </a:t>
            </a:r>
          </a:p>
        </p:txBody>
      </p:sp>
    </p:spTree>
    <p:extLst>
      <p:ext uri="{BB962C8B-B14F-4D97-AF65-F5344CB8AC3E}">
        <p14:creationId xmlns:p14="http://schemas.microsoft.com/office/powerpoint/2010/main" val="2197923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DE3496-B2FF-47FB-A2F6-2B7957B10102}"/>
              </a:ext>
            </a:extLst>
          </p:cNvPr>
          <p:cNvSpPr>
            <a:spLocks noGrp="1"/>
          </p:cNvSpPr>
          <p:nvPr>
            <p:ph type="title"/>
          </p:nvPr>
        </p:nvSpPr>
        <p:spPr/>
        <p:txBody>
          <a:bodyPr/>
          <a:lstStyle/>
          <a:p>
            <a:r>
              <a:rPr lang="fr-FR" err="1">
                <a:cs typeface="Calibri Light"/>
              </a:rPr>
              <a:t>Problem</a:t>
            </a:r>
            <a:endParaRPr lang="fr-FR" err="1"/>
          </a:p>
        </p:txBody>
      </p:sp>
      <p:sp>
        <p:nvSpPr>
          <p:cNvPr id="3" name="Espace réservé du contenu 2">
            <a:extLst>
              <a:ext uri="{FF2B5EF4-FFF2-40B4-BE49-F238E27FC236}">
                <a16:creationId xmlns:a16="http://schemas.microsoft.com/office/drawing/2014/main" id="{22D0BB05-EB0A-4A0C-9FF3-BBEBB585A553}"/>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fr-FR">
                <a:cs typeface="Calibri"/>
              </a:rPr>
              <a:t>Can </a:t>
            </a:r>
            <a:r>
              <a:rPr lang="fr-FR" err="1">
                <a:cs typeface="Calibri"/>
              </a:rPr>
              <a:t>we</a:t>
            </a:r>
            <a:r>
              <a:rPr lang="fr-FR">
                <a:cs typeface="Calibri"/>
              </a:rPr>
              <a:t> </a:t>
            </a:r>
            <a:r>
              <a:rPr lang="fr-FR" err="1">
                <a:cs typeface="Calibri"/>
              </a:rPr>
              <a:t>predict</a:t>
            </a:r>
            <a:r>
              <a:rPr lang="fr-FR">
                <a:cs typeface="Calibri"/>
              </a:rPr>
              <a:t> the </a:t>
            </a:r>
            <a:r>
              <a:rPr lang="fr-FR" err="1">
                <a:cs typeface="Calibri"/>
              </a:rPr>
              <a:t>readmission</a:t>
            </a:r>
            <a:r>
              <a:rPr lang="fr-FR">
                <a:cs typeface="Calibri"/>
              </a:rPr>
              <a:t> of a </a:t>
            </a:r>
            <a:r>
              <a:rPr lang="fr-FR" err="1">
                <a:cs typeface="Calibri"/>
              </a:rPr>
              <a:t>diabete</a:t>
            </a:r>
            <a:r>
              <a:rPr lang="fr-FR">
                <a:cs typeface="Calibri"/>
              </a:rPr>
              <a:t> patient </a:t>
            </a:r>
            <a:r>
              <a:rPr lang="fr-FR" err="1">
                <a:cs typeface="Calibri"/>
              </a:rPr>
              <a:t>with</a:t>
            </a:r>
            <a:r>
              <a:rPr lang="fr-FR">
                <a:cs typeface="Calibri"/>
              </a:rPr>
              <a:t> the </a:t>
            </a:r>
            <a:r>
              <a:rPr lang="fr-FR" err="1">
                <a:cs typeface="Calibri"/>
              </a:rPr>
              <a:t>given</a:t>
            </a:r>
            <a:r>
              <a:rPr lang="fr-FR">
                <a:cs typeface="Calibri"/>
              </a:rPr>
              <a:t> </a:t>
            </a:r>
            <a:r>
              <a:rPr lang="fr-FR" err="1">
                <a:cs typeface="Calibri"/>
              </a:rPr>
              <a:t>dataset</a:t>
            </a:r>
            <a:r>
              <a:rPr lang="fr-FR">
                <a:cs typeface="Calibri"/>
              </a:rPr>
              <a:t>?</a:t>
            </a:r>
          </a:p>
          <a:p>
            <a:pPr marL="0" indent="0">
              <a:buNone/>
            </a:pPr>
            <a:r>
              <a:rPr lang="fr-FR" err="1">
                <a:cs typeface="Calibri"/>
              </a:rPr>
              <a:t>We</a:t>
            </a:r>
            <a:r>
              <a:rPr lang="fr-FR">
                <a:cs typeface="Calibri"/>
              </a:rPr>
              <a:t> </a:t>
            </a:r>
            <a:r>
              <a:rPr lang="fr-FR" err="1">
                <a:cs typeface="Calibri"/>
              </a:rPr>
              <a:t>decided</a:t>
            </a:r>
            <a:r>
              <a:rPr lang="fr-FR">
                <a:cs typeface="Calibri"/>
              </a:rPr>
              <a:t> to </a:t>
            </a:r>
            <a:r>
              <a:rPr lang="fr-FR" err="1">
                <a:cs typeface="Calibri"/>
              </a:rPr>
              <a:t>study</a:t>
            </a:r>
            <a:r>
              <a:rPr lang="fr-FR">
                <a:cs typeface="Calibri"/>
              </a:rPr>
              <a:t> </a:t>
            </a:r>
            <a:r>
              <a:rPr lang="fr-FR" err="1">
                <a:cs typeface="Calibri"/>
              </a:rPr>
              <a:t>this</a:t>
            </a:r>
            <a:r>
              <a:rPr lang="fr-FR">
                <a:cs typeface="Calibri"/>
              </a:rPr>
              <a:t> issue </a:t>
            </a:r>
            <a:r>
              <a:rPr lang="fr-FR" err="1">
                <a:cs typeface="Calibri"/>
              </a:rPr>
              <a:t>because</a:t>
            </a:r>
            <a:r>
              <a:rPr lang="fr-FR">
                <a:cs typeface="Calibri"/>
              </a:rPr>
              <a:t> the </a:t>
            </a:r>
            <a:r>
              <a:rPr lang="fr-FR" err="1">
                <a:cs typeface="Calibri"/>
              </a:rPr>
              <a:t>dataset</a:t>
            </a:r>
            <a:r>
              <a:rPr lang="fr-FR">
                <a:cs typeface="Calibri"/>
              </a:rPr>
              <a:t> </a:t>
            </a:r>
            <a:r>
              <a:rPr lang="fr-FR" err="1">
                <a:cs typeface="Calibri"/>
              </a:rPr>
              <a:t>was</a:t>
            </a:r>
            <a:r>
              <a:rPr lang="fr-FR">
                <a:cs typeface="Calibri"/>
              </a:rPr>
              <a:t> about the </a:t>
            </a:r>
            <a:r>
              <a:rPr lang="fr-FR" err="1">
                <a:cs typeface="Calibri"/>
              </a:rPr>
              <a:t>readmission</a:t>
            </a:r>
            <a:r>
              <a:rPr lang="fr-FR">
                <a:cs typeface="Calibri"/>
              </a:rPr>
              <a:t> of </a:t>
            </a:r>
            <a:r>
              <a:rPr lang="fr-FR" err="1">
                <a:cs typeface="Calibri"/>
              </a:rPr>
              <a:t>hospitalized</a:t>
            </a:r>
            <a:r>
              <a:rPr lang="fr-FR">
                <a:cs typeface="Calibri"/>
              </a:rPr>
              <a:t> </a:t>
            </a:r>
            <a:r>
              <a:rPr lang="fr-FR" err="1">
                <a:cs typeface="Calibri"/>
              </a:rPr>
              <a:t>diabetic</a:t>
            </a:r>
            <a:r>
              <a:rPr lang="fr-FR">
                <a:cs typeface="Calibri"/>
              </a:rPr>
              <a:t> patient in the USA</a:t>
            </a: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r>
              <a:rPr lang="en-US"/>
              <a:t>Link to dataset:</a:t>
            </a:r>
            <a:endParaRPr lang="en-US">
              <a:hlinkClick r:id="rId2"/>
            </a:endParaRPr>
          </a:p>
          <a:p>
            <a:pPr marL="0" indent="0">
              <a:buNone/>
            </a:pPr>
            <a:r>
              <a:rPr lang="en-US">
                <a:hlinkClick r:id="rId2"/>
              </a:rPr>
              <a:t>UCI Machine Learning Repository: Diabetes 130-US hospitals for years 1999-2008 Data Set</a:t>
            </a:r>
            <a:endParaRPr lang="fr-FR">
              <a:cs typeface="Calibri"/>
            </a:endParaRPr>
          </a:p>
          <a:p>
            <a:pPr marL="0" indent="0">
              <a:buNone/>
            </a:pPr>
            <a:r>
              <a:rPr lang="fr-FR">
                <a:cs typeface="Calibri"/>
              </a:rPr>
              <a:t> </a:t>
            </a:r>
          </a:p>
        </p:txBody>
      </p:sp>
      <p:sp>
        <p:nvSpPr>
          <p:cNvPr id="4" name="Espace réservé du numéro de diapositive 3">
            <a:extLst>
              <a:ext uri="{FF2B5EF4-FFF2-40B4-BE49-F238E27FC236}">
                <a16:creationId xmlns:a16="http://schemas.microsoft.com/office/drawing/2014/main" id="{28ACDB94-0A7A-460A-B133-B0AF7D37A8F1}"/>
              </a:ext>
            </a:extLst>
          </p:cNvPr>
          <p:cNvSpPr>
            <a:spLocks noGrp="1"/>
          </p:cNvSpPr>
          <p:nvPr>
            <p:ph type="sldNum" sz="quarter" idx="12"/>
          </p:nvPr>
        </p:nvSpPr>
        <p:spPr/>
        <p:txBody>
          <a:bodyPr/>
          <a:lstStyle/>
          <a:p>
            <a:fld id="{27C6CCC6-2BE5-4E42-96A4-D1E8E81A3D8E}" type="slidenum">
              <a:rPr lang="de-DE" smtClean="0"/>
              <a:t>2</a:t>
            </a:fld>
            <a:endParaRPr lang="de-DE"/>
          </a:p>
        </p:txBody>
      </p:sp>
    </p:spTree>
    <p:extLst>
      <p:ext uri="{BB962C8B-B14F-4D97-AF65-F5344CB8AC3E}">
        <p14:creationId xmlns:p14="http://schemas.microsoft.com/office/powerpoint/2010/main" val="2932248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a:bodyPr>
          <a:lstStyle/>
          <a:p>
            <a:r>
              <a:rPr lang="fr-FR" sz="8000" b="1" dirty="0"/>
              <a:t>Flask</a:t>
            </a:r>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20</a:t>
            </a:fld>
            <a:endParaRPr lang="de-DE"/>
          </a:p>
        </p:txBody>
      </p:sp>
    </p:spTree>
    <p:extLst>
      <p:ext uri="{BB962C8B-B14F-4D97-AF65-F5344CB8AC3E}">
        <p14:creationId xmlns:p14="http://schemas.microsoft.com/office/powerpoint/2010/main" val="4122036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1A0BF7-3840-4DDF-A761-37DEB398E778}"/>
              </a:ext>
            </a:extLst>
          </p:cNvPr>
          <p:cNvSpPr>
            <a:spLocks noGrp="1"/>
          </p:cNvSpPr>
          <p:nvPr>
            <p:ph type="title"/>
          </p:nvPr>
        </p:nvSpPr>
        <p:spPr/>
        <p:txBody>
          <a:bodyPr/>
          <a:lstStyle/>
          <a:p>
            <a:r>
              <a:rPr lang="fr-FR" dirty="0"/>
              <a:t>Flask</a:t>
            </a:r>
          </a:p>
        </p:txBody>
      </p:sp>
      <p:sp>
        <p:nvSpPr>
          <p:cNvPr id="3" name="Espace réservé du contenu 2">
            <a:extLst>
              <a:ext uri="{FF2B5EF4-FFF2-40B4-BE49-F238E27FC236}">
                <a16:creationId xmlns:a16="http://schemas.microsoft.com/office/drawing/2014/main" id="{F4957DB8-3C08-49F4-B8D1-533AF9204D9E}"/>
              </a:ext>
            </a:extLst>
          </p:cNvPr>
          <p:cNvSpPr>
            <a:spLocks noGrp="1"/>
          </p:cNvSpPr>
          <p:nvPr>
            <p:ph idx="1"/>
          </p:nvPr>
        </p:nvSpPr>
        <p:spPr>
          <a:xfrm>
            <a:off x="1024128" y="2076061"/>
            <a:ext cx="10649063" cy="1352939"/>
          </a:xfrm>
        </p:spPr>
        <p:txBody>
          <a:bodyPr>
            <a:normAutofit fontScale="92500" lnSpcReduction="20000"/>
          </a:bodyPr>
          <a:lstStyle/>
          <a:p>
            <a:r>
              <a:rPr lang="fr-FR" dirty="0" err="1"/>
              <a:t>We</a:t>
            </a:r>
            <a:r>
              <a:rPr lang="fr-FR" dirty="0"/>
              <a:t> </a:t>
            </a:r>
            <a:r>
              <a:rPr lang="fr-FR" dirty="0" err="1"/>
              <a:t>decided</a:t>
            </a:r>
            <a:r>
              <a:rPr lang="fr-FR" dirty="0"/>
              <a:t> to use Flask to </a:t>
            </a:r>
            <a:r>
              <a:rPr lang="fr-FR" dirty="0" err="1"/>
              <a:t>learn</a:t>
            </a:r>
            <a:r>
              <a:rPr lang="fr-FR" dirty="0"/>
              <a:t> a new </a:t>
            </a:r>
            <a:r>
              <a:rPr lang="fr-FR" dirty="0" err="1"/>
              <a:t>tool</a:t>
            </a:r>
            <a:r>
              <a:rPr lang="fr-FR" dirty="0"/>
              <a:t>.</a:t>
            </a:r>
          </a:p>
          <a:p>
            <a:r>
              <a:rPr lang="fr-FR" dirty="0" err="1"/>
              <a:t>We</a:t>
            </a:r>
            <a:r>
              <a:rPr lang="fr-FR" dirty="0"/>
              <a:t> </a:t>
            </a:r>
            <a:r>
              <a:rPr lang="fr-FR" dirty="0" err="1"/>
              <a:t>coded</a:t>
            </a:r>
            <a:r>
              <a:rPr lang="fr-FR" dirty="0"/>
              <a:t> </a:t>
            </a:r>
            <a:r>
              <a:rPr lang="fr-FR" dirty="0" err="1"/>
              <a:t>it</a:t>
            </a:r>
            <a:r>
              <a:rPr lang="fr-FR" dirty="0"/>
              <a:t> on Visual Studio Code </a:t>
            </a:r>
            <a:r>
              <a:rPr lang="fr-FR" dirty="0" err="1"/>
              <a:t>because</a:t>
            </a:r>
            <a:r>
              <a:rPr lang="fr-FR" dirty="0"/>
              <a:t> </a:t>
            </a:r>
            <a:r>
              <a:rPr lang="fr-FR" dirty="0" err="1"/>
              <a:t>it</a:t>
            </a:r>
            <a:r>
              <a:rPr lang="fr-FR" dirty="0"/>
              <a:t> </a:t>
            </a:r>
            <a:r>
              <a:rPr lang="fr-FR" dirty="0" err="1"/>
              <a:t>is</a:t>
            </a:r>
            <a:r>
              <a:rPr lang="fr-FR" dirty="0"/>
              <a:t> </a:t>
            </a:r>
            <a:r>
              <a:rPr lang="fr-FR" dirty="0" err="1"/>
              <a:t>really</a:t>
            </a:r>
            <a:r>
              <a:rPr lang="fr-FR" dirty="0"/>
              <a:t> </a:t>
            </a:r>
            <a:r>
              <a:rPr lang="fr-FR" dirty="0" err="1"/>
              <a:t>convenient</a:t>
            </a:r>
            <a:r>
              <a:rPr lang="fr-FR" dirty="0"/>
              <a:t> to code in </a:t>
            </a:r>
            <a:r>
              <a:rPr lang="fr-FR" dirty="0" err="1"/>
              <a:t>different</a:t>
            </a:r>
            <a:r>
              <a:rPr lang="fr-FR" dirty="0"/>
              <a:t> programmation </a:t>
            </a:r>
            <a:r>
              <a:rPr lang="fr-FR" dirty="0" err="1"/>
              <a:t>laguages</a:t>
            </a:r>
            <a:r>
              <a:rPr lang="fr-FR" dirty="0"/>
              <a:t> </a:t>
            </a:r>
            <a:r>
              <a:rPr lang="fr-FR" dirty="0" err="1"/>
              <a:t>such</a:t>
            </a:r>
            <a:r>
              <a:rPr lang="fr-FR" dirty="0"/>
              <a:t> as Python, HTML or CSS.</a:t>
            </a:r>
          </a:p>
          <a:p>
            <a:r>
              <a:rPr lang="fr-FR" dirty="0"/>
              <a:t> </a:t>
            </a:r>
          </a:p>
        </p:txBody>
      </p:sp>
      <p:sp>
        <p:nvSpPr>
          <p:cNvPr id="4" name="Espace réservé du numéro de diapositive 3">
            <a:extLst>
              <a:ext uri="{FF2B5EF4-FFF2-40B4-BE49-F238E27FC236}">
                <a16:creationId xmlns:a16="http://schemas.microsoft.com/office/drawing/2014/main" id="{48DAE1A3-1C2B-4EF9-B6F4-58C049ACE310}"/>
              </a:ext>
            </a:extLst>
          </p:cNvPr>
          <p:cNvSpPr>
            <a:spLocks noGrp="1"/>
          </p:cNvSpPr>
          <p:nvPr>
            <p:ph type="sldNum" sz="quarter" idx="12"/>
          </p:nvPr>
        </p:nvSpPr>
        <p:spPr/>
        <p:txBody>
          <a:bodyPr/>
          <a:lstStyle/>
          <a:p>
            <a:fld id="{27C6CCC6-2BE5-4E42-96A4-D1E8E81A3D8E}" type="slidenum">
              <a:rPr lang="de-DE" smtClean="0"/>
              <a:t>21</a:t>
            </a:fld>
            <a:endParaRPr lang="de-DE"/>
          </a:p>
        </p:txBody>
      </p:sp>
      <p:pic>
        <p:nvPicPr>
          <p:cNvPr id="6" name="Image 5">
            <a:extLst>
              <a:ext uri="{FF2B5EF4-FFF2-40B4-BE49-F238E27FC236}">
                <a16:creationId xmlns:a16="http://schemas.microsoft.com/office/drawing/2014/main" id="{1A38E19A-E0D2-4218-A157-ECB37E230EF7}"/>
              </a:ext>
            </a:extLst>
          </p:cNvPr>
          <p:cNvPicPr>
            <a:picLocks noChangeAspect="1"/>
          </p:cNvPicPr>
          <p:nvPr/>
        </p:nvPicPr>
        <p:blipFill>
          <a:blip r:embed="rId2"/>
          <a:stretch>
            <a:fillRect/>
          </a:stretch>
        </p:blipFill>
        <p:spPr>
          <a:xfrm>
            <a:off x="2623955" y="3291840"/>
            <a:ext cx="6944090" cy="3316024"/>
          </a:xfrm>
          <a:prstGeom prst="rect">
            <a:avLst/>
          </a:prstGeom>
        </p:spPr>
      </p:pic>
    </p:spTree>
    <p:extLst>
      <p:ext uri="{BB962C8B-B14F-4D97-AF65-F5344CB8AC3E}">
        <p14:creationId xmlns:p14="http://schemas.microsoft.com/office/powerpoint/2010/main" val="2716074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A7BDFA-9791-4A60-8939-21BAED35E0E0}"/>
              </a:ext>
            </a:extLst>
          </p:cNvPr>
          <p:cNvSpPr>
            <a:spLocks noGrp="1"/>
          </p:cNvSpPr>
          <p:nvPr>
            <p:ph type="title"/>
          </p:nvPr>
        </p:nvSpPr>
        <p:spPr/>
        <p:txBody>
          <a:bodyPr/>
          <a:lstStyle/>
          <a:p>
            <a:r>
              <a:rPr lang="fr-FR" dirty="0"/>
              <a:t>App.py</a:t>
            </a:r>
          </a:p>
        </p:txBody>
      </p:sp>
      <p:sp>
        <p:nvSpPr>
          <p:cNvPr id="3" name="Espace réservé du contenu 2">
            <a:extLst>
              <a:ext uri="{FF2B5EF4-FFF2-40B4-BE49-F238E27FC236}">
                <a16:creationId xmlns:a16="http://schemas.microsoft.com/office/drawing/2014/main" id="{CA86417C-0A67-42B8-9E08-FCDAFEF7846B}"/>
              </a:ext>
            </a:extLst>
          </p:cNvPr>
          <p:cNvSpPr>
            <a:spLocks noGrp="1"/>
          </p:cNvSpPr>
          <p:nvPr>
            <p:ph idx="1"/>
          </p:nvPr>
        </p:nvSpPr>
        <p:spPr>
          <a:xfrm>
            <a:off x="682590" y="2263650"/>
            <a:ext cx="5201574" cy="3646316"/>
          </a:xfrm>
        </p:spPr>
        <p:txBody>
          <a:bodyPr>
            <a:normAutofit/>
          </a:bodyPr>
          <a:lstStyle/>
          <a:p>
            <a:pPr algn="just"/>
            <a:r>
              <a:rPr lang="fr-FR" dirty="0" err="1"/>
              <a:t>We</a:t>
            </a:r>
            <a:r>
              <a:rPr lang="fr-FR" dirty="0"/>
              <a:t> have a python file </a:t>
            </a:r>
            <a:r>
              <a:rPr lang="fr-FR" dirty="0" err="1"/>
              <a:t>called</a:t>
            </a:r>
            <a:r>
              <a:rPr lang="fr-FR" dirty="0"/>
              <a:t> app.py </a:t>
            </a:r>
            <a:r>
              <a:rPr lang="fr-FR" dirty="0" err="1"/>
              <a:t>with</a:t>
            </a:r>
            <a:r>
              <a:rPr lang="fr-FR" dirty="0"/>
              <a:t> the all the </a:t>
            </a:r>
            <a:r>
              <a:rPr lang="fr-FR" dirty="0" err="1"/>
              <a:t>coding</a:t>
            </a:r>
            <a:r>
              <a:rPr lang="fr-FR" dirty="0"/>
              <a:t> to </a:t>
            </a:r>
            <a:r>
              <a:rPr lang="fr-FR" dirty="0" err="1"/>
              <a:t>visualize</a:t>
            </a:r>
            <a:r>
              <a:rPr lang="fr-FR" dirty="0"/>
              <a:t> the data, clean the data and do the machine </a:t>
            </a:r>
            <a:r>
              <a:rPr lang="fr-FR" dirty="0" err="1"/>
              <a:t>learning</a:t>
            </a:r>
            <a:r>
              <a:rPr lang="fr-FR" dirty="0"/>
              <a:t>.</a:t>
            </a:r>
          </a:p>
          <a:p>
            <a:pPr algn="just"/>
            <a:r>
              <a:rPr lang="fr-FR" dirty="0"/>
              <a:t>The </a:t>
            </a:r>
            <a:r>
              <a:rPr lang="fr-FR" dirty="0" err="1"/>
              <a:t>visualizations</a:t>
            </a:r>
            <a:r>
              <a:rPr lang="fr-FR" dirty="0"/>
              <a:t> and machine </a:t>
            </a:r>
            <a:r>
              <a:rPr lang="fr-FR" dirty="0" err="1"/>
              <a:t>learning</a:t>
            </a:r>
            <a:r>
              <a:rPr lang="fr-FR" dirty="0"/>
              <a:t> </a:t>
            </a:r>
            <a:r>
              <a:rPr lang="fr-FR" dirty="0" err="1"/>
              <a:t>models</a:t>
            </a:r>
            <a:r>
              <a:rPr lang="fr-FR" dirty="0"/>
              <a:t> are in </a:t>
            </a:r>
            <a:r>
              <a:rPr lang="fr-FR" dirty="0" err="1"/>
              <a:t>different</a:t>
            </a:r>
            <a:r>
              <a:rPr lang="fr-FR" dirty="0"/>
              <a:t> </a:t>
            </a:r>
            <a:r>
              <a:rPr lang="fr-FR" dirty="0" err="1"/>
              <a:t>seperate</a:t>
            </a:r>
            <a:r>
              <a:rPr lang="fr-FR" dirty="0"/>
              <a:t> </a:t>
            </a:r>
            <a:r>
              <a:rPr lang="fr-FR" dirty="0" err="1"/>
              <a:t>functions</a:t>
            </a:r>
            <a:r>
              <a:rPr lang="fr-FR" dirty="0"/>
              <a:t> </a:t>
            </a:r>
            <a:r>
              <a:rPr lang="fr-FR" dirty="0" err="1"/>
              <a:t>we</a:t>
            </a:r>
            <a:r>
              <a:rPr lang="fr-FR" dirty="0"/>
              <a:t> can </a:t>
            </a:r>
            <a:r>
              <a:rPr lang="fr-FR" dirty="0" err="1"/>
              <a:t>called</a:t>
            </a:r>
            <a:r>
              <a:rPr lang="fr-FR" dirty="0"/>
              <a:t> </a:t>
            </a:r>
            <a:r>
              <a:rPr lang="fr-FR" dirty="0" err="1"/>
              <a:t>after</a:t>
            </a:r>
            <a:r>
              <a:rPr lang="fr-FR" dirty="0"/>
              <a:t> in the html. </a:t>
            </a:r>
          </a:p>
          <a:p>
            <a:r>
              <a:rPr lang="fr-FR" dirty="0"/>
              <a:t>On the right :</a:t>
            </a:r>
          </a:p>
          <a:p>
            <a:pPr marL="0" indent="0">
              <a:buNone/>
            </a:pPr>
            <a:r>
              <a:rPr lang="fr-FR" dirty="0"/>
              <a:t> - The chart9 </a:t>
            </a:r>
            <a:r>
              <a:rPr lang="fr-FR" dirty="0" err="1"/>
              <a:t>function</a:t>
            </a:r>
            <a:r>
              <a:rPr lang="fr-FR" dirty="0"/>
              <a:t> to plot a pie chart</a:t>
            </a:r>
          </a:p>
          <a:p>
            <a:pPr marL="0" indent="0">
              <a:buNone/>
            </a:pPr>
            <a:r>
              <a:rPr lang="fr-FR" dirty="0"/>
              <a:t> - The </a:t>
            </a:r>
            <a:r>
              <a:rPr lang="fr-FR" dirty="0" err="1"/>
              <a:t>linear</a:t>
            </a:r>
            <a:r>
              <a:rPr lang="fr-FR" dirty="0"/>
              <a:t> </a:t>
            </a:r>
            <a:r>
              <a:rPr lang="fr-FR" dirty="0" err="1"/>
              <a:t>regression</a:t>
            </a:r>
            <a:r>
              <a:rPr lang="fr-FR" dirty="0"/>
              <a:t> model </a:t>
            </a:r>
            <a:r>
              <a:rPr lang="fr-FR" dirty="0" err="1"/>
              <a:t>function</a:t>
            </a:r>
            <a:endParaRPr lang="fr-FR" dirty="0"/>
          </a:p>
        </p:txBody>
      </p:sp>
      <p:sp>
        <p:nvSpPr>
          <p:cNvPr id="4" name="Espace réservé du numéro de diapositive 3">
            <a:extLst>
              <a:ext uri="{FF2B5EF4-FFF2-40B4-BE49-F238E27FC236}">
                <a16:creationId xmlns:a16="http://schemas.microsoft.com/office/drawing/2014/main" id="{2D9F1D35-89D6-40B2-9EE1-23845288A664}"/>
              </a:ext>
            </a:extLst>
          </p:cNvPr>
          <p:cNvSpPr>
            <a:spLocks noGrp="1"/>
          </p:cNvSpPr>
          <p:nvPr>
            <p:ph type="sldNum" sz="quarter" idx="12"/>
          </p:nvPr>
        </p:nvSpPr>
        <p:spPr/>
        <p:txBody>
          <a:bodyPr/>
          <a:lstStyle/>
          <a:p>
            <a:fld id="{27C6CCC6-2BE5-4E42-96A4-D1E8E81A3D8E}" type="slidenum">
              <a:rPr lang="de-DE" smtClean="0"/>
              <a:t>22</a:t>
            </a:fld>
            <a:endParaRPr lang="de-DE"/>
          </a:p>
        </p:txBody>
      </p:sp>
      <p:pic>
        <p:nvPicPr>
          <p:cNvPr id="6" name="Image 5">
            <a:extLst>
              <a:ext uri="{FF2B5EF4-FFF2-40B4-BE49-F238E27FC236}">
                <a16:creationId xmlns:a16="http://schemas.microsoft.com/office/drawing/2014/main" id="{65492A6A-B41D-4CA6-9225-26B6FBE37672}"/>
              </a:ext>
            </a:extLst>
          </p:cNvPr>
          <p:cNvPicPr>
            <a:picLocks noChangeAspect="1"/>
          </p:cNvPicPr>
          <p:nvPr/>
        </p:nvPicPr>
        <p:blipFill>
          <a:blip r:embed="rId2"/>
          <a:stretch>
            <a:fillRect/>
          </a:stretch>
        </p:blipFill>
        <p:spPr>
          <a:xfrm>
            <a:off x="6096000" y="2263650"/>
            <a:ext cx="5840995" cy="3646316"/>
          </a:xfrm>
          <a:prstGeom prst="rect">
            <a:avLst/>
          </a:prstGeom>
        </p:spPr>
      </p:pic>
    </p:spTree>
    <p:extLst>
      <p:ext uri="{BB962C8B-B14F-4D97-AF65-F5344CB8AC3E}">
        <p14:creationId xmlns:p14="http://schemas.microsoft.com/office/powerpoint/2010/main" val="153435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927D54-43E2-4D6B-ABA0-007939E5CDF1}"/>
              </a:ext>
            </a:extLst>
          </p:cNvPr>
          <p:cNvSpPr>
            <a:spLocks noGrp="1"/>
          </p:cNvSpPr>
          <p:nvPr>
            <p:ph type="title"/>
          </p:nvPr>
        </p:nvSpPr>
        <p:spPr/>
        <p:txBody>
          <a:bodyPr/>
          <a:lstStyle/>
          <a:p>
            <a:r>
              <a:rPr lang="fr-FR"/>
              <a:t>Index.html</a:t>
            </a:r>
            <a:endParaRPr lang="fr-FR" dirty="0"/>
          </a:p>
        </p:txBody>
      </p:sp>
      <p:sp>
        <p:nvSpPr>
          <p:cNvPr id="3" name="Espace réservé du contenu 2">
            <a:extLst>
              <a:ext uri="{FF2B5EF4-FFF2-40B4-BE49-F238E27FC236}">
                <a16:creationId xmlns:a16="http://schemas.microsoft.com/office/drawing/2014/main" id="{9E9847A6-3DD7-482A-82F6-F8EEA840E2E1}"/>
              </a:ext>
            </a:extLst>
          </p:cNvPr>
          <p:cNvSpPr>
            <a:spLocks noGrp="1"/>
          </p:cNvSpPr>
          <p:nvPr>
            <p:ph idx="1"/>
          </p:nvPr>
        </p:nvSpPr>
        <p:spPr>
          <a:xfrm>
            <a:off x="1024128" y="2084832"/>
            <a:ext cx="10551786" cy="4023360"/>
          </a:xfrm>
        </p:spPr>
        <p:txBody>
          <a:bodyPr/>
          <a:lstStyle/>
          <a:p>
            <a:pPr algn="just"/>
            <a:r>
              <a:rPr lang="fr-FR"/>
              <a:t>The file index.html is the first page on the local website.</a:t>
            </a:r>
          </a:p>
          <a:p>
            <a:pPr algn="just"/>
            <a:r>
              <a:rPr lang="fr-FR"/>
              <a:t>It is the « table of contents » where you can choose which visualization you want to see or which score of model of machine learning you want to know.</a:t>
            </a:r>
          </a:p>
          <a:p>
            <a:pPr algn="just"/>
            <a:r>
              <a:rPr lang="fr-FR"/>
              <a:t>Each functions are called in the index.</a:t>
            </a:r>
            <a:endParaRPr lang="fr-FR" dirty="0"/>
          </a:p>
        </p:txBody>
      </p:sp>
      <p:sp>
        <p:nvSpPr>
          <p:cNvPr id="4" name="Espace réservé du numéro de diapositive 3">
            <a:extLst>
              <a:ext uri="{FF2B5EF4-FFF2-40B4-BE49-F238E27FC236}">
                <a16:creationId xmlns:a16="http://schemas.microsoft.com/office/drawing/2014/main" id="{25346BA0-77CF-4C6D-9FD1-81374193F194}"/>
              </a:ext>
            </a:extLst>
          </p:cNvPr>
          <p:cNvSpPr>
            <a:spLocks noGrp="1"/>
          </p:cNvSpPr>
          <p:nvPr>
            <p:ph type="sldNum" sz="quarter" idx="12"/>
          </p:nvPr>
        </p:nvSpPr>
        <p:spPr/>
        <p:txBody>
          <a:bodyPr/>
          <a:lstStyle/>
          <a:p>
            <a:fld id="{27C6CCC6-2BE5-4E42-96A4-D1E8E81A3D8E}" type="slidenum">
              <a:rPr lang="de-DE" smtClean="0"/>
              <a:t>23</a:t>
            </a:fld>
            <a:endParaRPr lang="de-DE"/>
          </a:p>
        </p:txBody>
      </p:sp>
      <p:pic>
        <p:nvPicPr>
          <p:cNvPr id="6" name="Image 5">
            <a:extLst>
              <a:ext uri="{FF2B5EF4-FFF2-40B4-BE49-F238E27FC236}">
                <a16:creationId xmlns:a16="http://schemas.microsoft.com/office/drawing/2014/main" id="{1D0DCDD3-1A66-4B39-B3EA-AB78EFE4D87B}"/>
              </a:ext>
            </a:extLst>
          </p:cNvPr>
          <p:cNvPicPr>
            <a:picLocks noChangeAspect="1"/>
          </p:cNvPicPr>
          <p:nvPr/>
        </p:nvPicPr>
        <p:blipFill>
          <a:blip r:embed="rId2"/>
          <a:stretch>
            <a:fillRect/>
          </a:stretch>
        </p:blipFill>
        <p:spPr>
          <a:xfrm>
            <a:off x="2498941" y="3803515"/>
            <a:ext cx="7194117" cy="2667189"/>
          </a:xfrm>
          <a:prstGeom prst="rect">
            <a:avLst/>
          </a:prstGeom>
        </p:spPr>
      </p:pic>
    </p:spTree>
    <p:extLst>
      <p:ext uri="{BB962C8B-B14F-4D97-AF65-F5344CB8AC3E}">
        <p14:creationId xmlns:p14="http://schemas.microsoft.com/office/powerpoint/2010/main" val="73253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a:bodyPr>
          <a:lstStyle/>
          <a:p>
            <a:r>
              <a:rPr lang="fr-FR" sz="8000" b="1" dirty="0"/>
              <a:t>Main page</a:t>
            </a:r>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24</a:t>
            </a:fld>
            <a:endParaRPr lang="de-DE"/>
          </a:p>
        </p:txBody>
      </p:sp>
    </p:spTree>
    <p:extLst>
      <p:ext uri="{BB962C8B-B14F-4D97-AF65-F5344CB8AC3E}">
        <p14:creationId xmlns:p14="http://schemas.microsoft.com/office/powerpoint/2010/main" val="4130635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A9CAE9D-C31F-440B-9B64-202601B7F89D}"/>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27C6CCC6-2BE5-4E42-96A4-D1E8E81A3D8E}" type="slidenum">
              <a:rPr lang="en-US">
                <a:solidFill>
                  <a:srgbClr val="FFFFFF"/>
                </a:solidFill>
              </a:rPr>
              <a:pPr>
                <a:spcAft>
                  <a:spcPts val="600"/>
                </a:spcAft>
              </a:pPr>
              <a:t>25</a:t>
            </a:fld>
            <a:endParaRPr lang="en-US">
              <a:solidFill>
                <a:srgbClr val="FFFFFF"/>
              </a:solidFill>
            </a:endParaRPr>
          </a:p>
        </p:txBody>
      </p:sp>
      <p:pic>
        <p:nvPicPr>
          <p:cNvPr id="10" name="Image 9">
            <a:extLst>
              <a:ext uri="{FF2B5EF4-FFF2-40B4-BE49-F238E27FC236}">
                <a16:creationId xmlns:a16="http://schemas.microsoft.com/office/drawing/2014/main" id="{C4D3DC6F-E91A-46B3-AD06-17E676B05EA1}"/>
              </a:ext>
            </a:extLst>
          </p:cNvPr>
          <p:cNvPicPr>
            <a:picLocks noChangeAspect="1"/>
          </p:cNvPicPr>
          <p:nvPr/>
        </p:nvPicPr>
        <p:blipFill>
          <a:blip r:embed="rId2"/>
          <a:stretch>
            <a:fillRect/>
          </a:stretch>
        </p:blipFill>
        <p:spPr>
          <a:xfrm>
            <a:off x="316149" y="716634"/>
            <a:ext cx="11559702" cy="5424732"/>
          </a:xfrm>
          <a:prstGeom prst="rect">
            <a:avLst/>
          </a:prstGeom>
        </p:spPr>
      </p:pic>
    </p:spTree>
    <p:extLst>
      <p:ext uri="{BB962C8B-B14F-4D97-AF65-F5344CB8AC3E}">
        <p14:creationId xmlns:p14="http://schemas.microsoft.com/office/powerpoint/2010/main" val="182755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fontScale="90000"/>
          </a:bodyPr>
          <a:lstStyle/>
          <a:p>
            <a:r>
              <a:rPr lang="fr-FR" sz="8000" b="1" dirty="0"/>
              <a:t>Exemple of </a:t>
            </a:r>
            <a:r>
              <a:rPr lang="fr-FR" sz="8000" b="1" dirty="0" err="1"/>
              <a:t>Visualization</a:t>
            </a:r>
            <a:endParaRPr lang="fr-FR" sz="8000" b="1" dirty="0"/>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26</a:t>
            </a:fld>
            <a:endParaRPr lang="de-DE"/>
          </a:p>
        </p:txBody>
      </p:sp>
    </p:spTree>
    <p:extLst>
      <p:ext uri="{BB962C8B-B14F-4D97-AF65-F5344CB8AC3E}">
        <p14:creationId xmlns:p14="http://schemas.microsoft.com/office/powerpoint/2010/main" val="3231515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9F49137-DEE3-4F51-B6DA-9E837B1C51C8}"/>
              </a:ext>
            </a:extLst>
          </p:cNvPr>
          <p:cNvSpPr>
            <a:spLocks noGrp="1"/>
          </p:cNvSpPr>
          <p:nvPr>
            <p:ph type="sldNum" sz="quarter" idx="12"/>
          </p:nvPr>
        </p:nvSpPr>
        <p:spPr/>
        <p:txBody>
          <a:bodyPr/>
          <a:lstStyle/>
          <a:p>
            <a:fld id="{27C6CCC6-2BE5-4E42-96A4-D1E8E81A3D8E}" type="slidenum">
              <a:rPr lang="de-DE" smtClean="0"/>
              <a:t>27</a:t>
            </a:fld>
            <a:endParaRPr lang="de-DE"/>
          </a:p>
        </p:txBody>
      </p:sp>
      <p:pic>
        <p:nvPicPr>
          <p:cNvPr id="6" name="Image 5">
            <a:extLst>
              <a:ext uri="{FF2B5EF4-FFF2-40B4-BE49-F238E27FC236}">
                <a16:creationId xmlns:a16="http://schemas.microsoft.com/office/drawing/2014/main" id="{786E6F7A-DD19-465D-AF3B-ACD58A7D8C86}"/>
              </a:ext>
            </a:extLst>
          </p:cNvPr>
          <p:cNvPicPr>
            <a:picLocks noChangeAspect="1"/>
          </p:cNvPicPr>
          <p:nvPr/>
        </p:nvPicPr>
        <p:blipFill>
          <a:blip r:embed="rId2"/>
          <a:stretch>
            <a:fillRect/>
          </a:stretch>
        </p:blipFill>
        <p:spPr>
          <a:xfrm>
            <a:off x="369651" y="771616"/>
            <a:ext cx="11452698" cy="5314768"/>
          </a:xfrm>
          <a:prstGeom prst="rect">
            <a:avLst/>
          </a:prstGeom>
        </p:spPr>
      </p:pic>
    </p:spTree>
    <p:extLst>
      <p:ext uri="{BB962C8B-B14F-4D97-AF65-F5344CB8AC3E}">
        <p14:creationId xmlns:p14="http://schemas.microsoft.com/office/powerpoint/2010/main" val="3852632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a:bodyPr>
          <a:lstStyle/>
          <a:p>
            <a:r>
              <a:rPr lang="fr-FR" sz="8000" b="1" dirty="0"/>
              <a:t>Exemple of ML model</a:t>
            </a:r>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28</a:t>
            </a:fld>
            <a:endParaRPr lang="de-DE"/>
          </a:p>
        </p:txBody>
      </p:sp>
    </p:spTree>
    <p:extLst>
      <p:ext uri="{BB962C8B-B14F-4D97-AF65-F5344CB8AC3E}">
        <p14:creationId xmlns:p14="http://schemas.microsoft.com/office/powerpoint/2010/main" val="2054123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AA1BB73-71A1-4ECF-A56B-0E509FA9DA9C}"/>
              </a:ext>
            </a:extLst>
          </p:cNvPr>
          <p:cNvSpPr>
            <a:spLocks noGrp="1"/>
          </p:cNvSpPr>
          <p:nvPr>
            <p:ph type="sldNum" sz="quarter" idx="12"/>
          </p:nvPr>
        </p:nvSpPr>
        <p:spPr/>
        <p:txBody>
          <a:bodyPr/>
          <a:lstStyle/>
          <a:p>
            <a:fld id="{27C6CCC6-2BE5-4E42-96A4-D1E8E81A3D8E}" type="slidenum">
              <a:rPr lang="de-DE" smtClean="0"/>
              <a:t>29</a:t>
            </a:fld>
            <a:endParaRPr lang="de-DE"/>
          </a:p>
        </p:txBody>
      </p:sp>
      <p:pic>
        <p:nvPicPr>
          <p:cNvPr id="6" name="Image 5">
            <a:extLst>
              <a:ext uri="{FF2B5EF4-FFF2-40B4-BE49-F238E27FC236}">
                <a16:creationId xmlns:a16="http://schemas.microsoft.com/office/drawing/2014/main" id="{C3F5CBDE-032C-476E-9D18-A6B50D544A81}"/>
              </a:ext>
            </a:extLst>
          </p:cNvPr>
          <p:cNvPicPr>
            <a:picLocks noChangeAspect="1"/>
          </p:cNvPicPr>
          <p:nvPr/>
        </p:nvPicPr>
        <p:blipFill>
          <a:blip r:embed="rId2"/>
          <a:stretch>
            <a:fillRect/>
          </a:stretch>
        </p:blipFill>
        <p:spPr>
          <a:xfrm>
            <a:off x="403641" y="764364"/>
            <a:ext cx="11384718" cy="5329272"/>
          </a:xfrm>
          <a:prstGeom prst="rect">
            <a:avLst/>
          </a:prstGeom>
        </p:spPr>
      </p:pic>
    </p:spTree>
    <p:extLst>
      <p:ext uri="{BB962C8B-B14F-4D97-AF65-F5344CB8AC3E}">
        <p14:creationId xmlns:p14="http://schemas.microsoft.com/office/powerpoint/2010/main" val="2965341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6A91C2-AE47-4204-96EF-09E954AC6074}"/>
              </a:ext>
            </a:extLst>
          </p:cNvPr>
          <p:cNvSpPr>
            <a:spLocks noGrp="1"/>
          </p:cNvSpPr>
          <p:nvPr>
            <p:ph type="title"/>
          </p:nvPr>
        </p:nvSpPr>
        <p:spPr>
          <a:xfrm>
            <a:off x="1302802" y="2679192"/>
            <a:ext cx="9720072" cy="1499616"/>
          </a:xfrm>
        </p:spPr>
        <p:txBody>
          <a:bodyPr>
            <a:normAutofit/>
          </a:bodyPr>
          <a:lstStyle/>
          <a:p>
            <a:r>
              <a:rPr lang="fr-FR" sz="8000" b="1" err="1"/>
              <a:t>Treatment</a:t>
            </a:r>
            <a:r>
              <a:rPr lang="fr-FR" sz="8000" b="1"/>
              <a:t> of DATA</a:t>
            </a:r>
          </a:p>
        </p:txBody>
      </p:sp>
      <p:sp>
        <p:nvSpPr>
          <p:cNvPr id="4" name="Espace réservé du numéro de diapositive 3">
            <a:extLst>
              <a:ext uri="{FF2B5EF4-FFF2-40B4-BE49-F238E27FC236}">
                <a16:creationId xmlns:a16="http://schemas.microsoft.com/office/drawing/2014/main" id="{57D4C834-EDD0-4F5F-A41F-D320EDB8BB6E}"/>
              </a:ext>
            </a:extLst>
          </p:cNvPr>
          <p:cNvSpPr>
            <a:spLocks noGrp="1"/>
          </p:cNvSpPr>
          <p:nvPr>
            <p:ph type="sldNum" sz="quarter" idx="12"/>
          </p:nvPr>
        </p:nvSpPr>
        <p:spPr/>
        <p:txBody>
          <a:bodyPr/>
          <a:lstStyle/>
          <a:p>
            <a:fld id="{27C6CCC6-2BE5-4E42-96A4-D1E8E81A3D8E}" type="slidenum">
              <a:rPr lang="de-DE" smtClean="0"/>
              <a:t>3</a:t>
            </a:fld>
            <a:endParaRPr lang="de-DE"/>
          </a:p>
        </p:txBody>
      </p:sp>
    </p:spTree>
    <p:extLst>
      <p:ext uri="{BB962C8B-B14F-4D97-AF65-F5344CB8AC3E}">
        <p14:creationId xmlns:p14="http://schemas.microsoft.com/office/powerpoint/2010/main" val="2638375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ADBEE-28EC-48A2-9562-A811A6639418}"/>
              </a:ext>
            </a:extLst>
          </p:cNvPr>
          <p:cNvSpPr>
            <a:spLocks noGrp="1"/>
          </p:cNvSpPr>
          <p:nvPr>
            <p:ph type="title"/>
          </p:nvPr>
        </p:nvSpPr>
        <p:spPr>
          <a:xfrm>
            <a:off x="1604094" y="2553354"/>
            <a:ext cx="9720072" cy="1499616"/>
          </a:xfrm>
        </p:spPr>
        <p:txBody>
          <a:bodyPr>
            <a:normAutofit/>
          </a:bodyPr>
          <a:lstStyle/>
          <a:p>
            <a:r>
              <a:rPr lang="fr-FR" sz="8000" b="1" dirty="0"/>
              <a:t>Exemple of API</a:t>
            </a:r>
          </a:p>
        </p:txBody>
      </p:sp>
      <p:sp>
        <p:nvSpPr>
          <p:cNvPr id="4" name="Espace réservé du numéro de diapositive 3">
            <a:extLst>
              <a:ext uri="{FF2B5EF4-FFF2-40B4-BE49-F238E27FC236}">
                <a16:creationId xmlns:a16="http://schemas.microsoft.com/office/drawing/2014/main" id="{B7E5D1D5-2FDE-4F98-B308-EE8913D589EE}"/>
              </a:ext>
            </a:extLst>
          </p:cNvPr>
          <p:cNvSpPr>
            <a:spLocks noGrp="1"/>
          </p:cNvSpPr>
          <p:nvPr>
            <p:ph type="sldNum" sz="quarter" idx="12"/>
          </p:nvPr>
        </p:nvSpPr>
        <p:spPr/>
        <p:txBody>
          <a:bodyPr/>
          <a:lstStyle/>
          <a:p>
            <a:fld id="{27C6CCC6-2BE5-4E42-96A4-D1E8E81A3D8E}" type="slidenum">
              <a:rPr lang="de-DE" smtClean="0"/>
              <a:t>30</a:t>
            </a:fld>
            <a:endParaRPr lang="de-DE"/>
          </a:p>
        </p:txBody>
      </p:sp>
    </p:spTree>
    <p:extLst>
      <p:ext uri="{BB962C8B-B14F-4D97-AF65-F5344CB8AC3E}">
        <p14:creationId xmlns:p14="http://schemas.microsoft.com/office/powerpoint/2010/main" val="3875754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3D83E87-8F06-4F7E-89D1-364A8CB98B89}"/>
              </a:ext>
            </a:extLst>
          </p:cNvPr>
          <p:cNvSpPr>
            <a:spLocks noGrp="1"/>
          </p:cNvSpPr>
          <p:nvPr>
            <p:ph type="sldNum" sz="quarter" idx="12"/>
          </p:nvPr>
        </p:nvSpPr>
        <p:spPr/>
        <p:txBody>
          <a:bodyPr/>
          <a:lstStyle/>
          <a:p>
            <a:fld id="{27C6CCC6-2BE5-4E42-96A4-D1E8E81A3D8E}" type="slidenum">
              <a:rPr lang="de-DE" smtClean="0"/>
              <a:t>31</a:t>
            </a:fld>
            <a:endParaRPr lang="de-DE"/>
          </a:p>
        </p:txBody>
      </p:sp>
      <p:pic>
        <p:nvPicPr>
          <p:cNvPr id="6" name="Image 5">
            <a:extLst>
              <a:ext uri="{FF2B5EF4-FFF2-40B4-BE49-F238E27FC236}">
                <a16:creationId xmlns:a16="http://schemas.microsoft.com/office/drawing/2014/main" id="{8CDF2150-885E-496B-806A-83AC0BA6B8F5}"/>
              </a:ext>
            </a:extLst>
          </p:cNvPr>
          <p:cNvPicPr>
            <a:picLocks noChangeAspect="1"/>
          </p:cNvPicPr>
          <p:nvPr/>
        </p:nvPicPr>
        <p:blipFill>
          <a:blip r:embed="rId2"/>
          <a:stretch>
            <a:fillRect/>
          </a:stretch>
        </p:blipFill>
        <p:spPr>
          <a:xfrm>
            <a:off x="1771996" y="250136"/>
            <a:ext cx="8029620" cy="3696511"/>
          </a:xfrm>
          <a:prstGeom prst="rect">
            <a:avLst/>
          </a:prstGeom>
        </p:spPr>
      </p:pic>
      <p:pic>
        <p:nvPicPr>
          <p:cNvPr id="8" name="Image 7">
            <a:extLst>
              <a:ext uri="{FF2B5EF4-FFF2-40B4-BE49-F238E27FC236}">
                <a16:creationId xmlns:a16="http://schemas.microsoft.com/office/drawing/2014/main" id="{45139F94-C8DC-4D84-84F4-417B3F870B26}"/>
              </a:ext>
            </a:extLst>
          </p:cNvPr>
          <p:cNvPicPr>
            <a:picLocks noChangeAspect="1"/>
          </p:cNvPicPr>
          <p:nvPr/>
        </p:nvPicPr>
        <p:blipFill>
          <a:blip r:embed="rId3"/>
          <a:stretch>
            <a:fillRect/>
          </a:stretch>
        </p:blipFill>
        <p:spPr>
          <a:xfrm>
            <a:off x="1771996" y="3716103"/>
            <a:ext cx="8026546" cy="2891761"/>
          </a:xfrm>
          <a:prstGeom prst="rect">
            <a:avLst/>
          </a:prstGeom>
        </p:spPr>
      </p:pic>
    </p:spTree>
    <p:extLst>
      <p:ext uri="{BB962C8B-B14F-4D97-AF65-F5344CB8AC3E}">
        <p14:creationId xmlns:p14="http://schemas.microsoft.com/office/powerpoint/2010/main" val="802909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43631D1-9AF2-47BC-ACAF-D86030E8F096}"/>
              </a:ext>
            </a:extLst>
          </p:cNvPr>
          <p:cNvSpPr>
            <a:spLocks noGrp="1"/>
          </p:cNvSpPr>
          <p:nvPr>
            <p:ph type="sldNum" sz="quarter" idx="12"/>
          </p:nvPr>
        </p:nvSpPr>
        <p:spPr/>
        <p:txBody>
          <a:bodyPr/>
          <a:lstStyle/>
          <a:p>
            <a:fld id="{27C6CCC6-2BE5-4E42-96A4-D1E8E81A3D8E}" type="slidenum">
              <a:rPr lang="de-DE" smtClean="0"/>
              <a:t>32</a:t>
            </a:fld>
            <a:endParaRPr lang="de-DE"/>
          </a:p>
        </p:txBody>
      </p:sp>
      <p:pic>
        <p:nvPicPr>
          <p:cNvPr id="6" name="Image 5">
            <a:extLst>
              <a:ext uri="{FF2B5EF4-FFF2-40B4-BE49-F238E27FC236}">
                <a16:creationId xmlns:a16="http://schemas.microsoft.com/office/drawing/2014/main" id="{991D608F-29FC-44B3-9C2B-3FD0E3A7758A}"/>
              </a:ext>
            </a:extLst>
          </p:cNvPr>
          <p:cNvPicPr>
            <a:picLocks noChangeAspect="1"/>
          </p:cNvPicPr>
          <p:nvPr/>
        </p:nvPicPr>
        <p:blipFill>
          <a:blip r:embed="rId2"/>
          <a:stretch>
            <a:fillRect/>
          </a:stretch>
        </p:blipFill>
        <p:spPr>
          <a:xfrm>
            <a:off x="0" y="714001"/>
            <a:ext cx="12192000" cy="5429997"/>
          </a:xfrm>
          <a:prstGeom prst="rect">
            <a:avLst/>
          </a:prstGeom>
        </p:spPr>
      </p:pic>
    </p:spTree>
    <p:extLst>
      <p:ext uri="{BB962C8B-B14F-4D97-AF65-F5344CB8AC3E}">
        <p14:creationId xmlns:p14="http://schemas.microsoft.com/office/powerpoint/2010/main" val="4254542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F7C70-D541-41A9-B300-C6C6AE58FD53}"/>
              </a:ext>
            </a:extLst>
          </p:cNvPr>
          <p:cNvSpPr>
            <a:spLocks noGrp="1"/>
          </p:cNvSpPr>
          <p:nvPr>
            <p:ph type="title"/>
          </p:nvPr>
        </p:nvSpPr>
        <p:spPr/>
        <p:txBody>
          <a:bodyPr/>
          <a:lstStyle/>
          <a:p>
            <a:r>
              <a:rPr lang="fr-FR" err="1"/>
              <a:t>CoNCLUSION</a:t>
            </a:r>
            <a:endParaRPr lang="fr-FR"/>
          </a:p>
        </p:txBody>
      </p:sp>
      <p:sp>
        <p:nvSpPr>
          <p:cNvPr id="3" name="Espace réservé du contenu 2">
            <a:extLst>
              <a:ext uri="{FF2B5EF4-FFF2-40B4-BE49-F238E27FC236}">
                <a16:creationId xmlns:a16="http://schemas.microsoft.com/office/drawing/2014/main" id="{98D69FF5-5A4B-4358-8AF7-5CDE79EA5E85}"/>
              </a:ext>
            </a:extLst>
          </p:cNvPr>
          <p:cNvSpPr>
            <a:spLocks noGrp="1"/>
          </p:cNvSpPr>
          <p:nvPr>
            <p:ph idx="1"/>
          </p:nvPr>
        </p:nvSpPr>
        <p:spPr/>
        <p:txBody>
          <a:bodyPr/>
          <a:lstStyle/>
          <a:p>
            <a:r>
              <a:rPr lang="fr-FR" dirty="0"/>
              <a:t>Out of the </a:t>
            </a:r>
            <a:r>
              <a:rPr lang="fr-FR" dirty="0" err="1"/>
              <a:t>several</a:t>
            </a:r>
            <a:r>
              <a:rPr lang="fr-FR" dirty="0"/>
              <a:t> </a:t>
            </a:r>
            <a:r>
              <a:rPr lang="fr-FR" dirty="0" err="1"/>
              <a:t>analysis</a:t>
            </a:r>
            <a:r>
              <a:rPr lang="fr-FR" dirty="0"/>
              <a:t> </a:t>
            </a:r>
            <a:r>
              <a:rPr lang="fr-FR" dirty="0" err="1"/>
              <a:t>that</a:t>
            </a:r>
            <a:r>
              <a:rPr lang="fr-FR" dirty="0"/>
              <a:t> </a:t>
            </a:r>
            <a:r>
              <a:rPr lang="fr-FR" dirty="0" err="1"/>
              <a:t>produce</a:t>
            </a:r>
            <a:r>
              <a:rPr lang="fr-FR" dirty="0"/>
              <a:t> </a:t>
            </a:r>
            <a:r>
              <a:rPr lang="fr-FR" dirty="0" err="1"/>
              <a:t>results</a:t>
            </a:r>
            <a:r>
              <a:rPr lang="fr-FR" dirty="0"/>
              <a:t> on </a:t>
            </a:r>
            <a:r>
              <a:rPr lang="fr-FR" dirty="0" err="1"/>
              <a:t>similar</a:t>
            </a:r>
            <a:r>
              <a:rPr lang="fr-FR" dirty="0"/>
              <a:t> </a:t>
            </a:r>
            <a:r>
              <a:rPr lang="fr-FR" dirty="0" err="1"/>
              <a:t>kinds</a:t>
            </a:r>
            <a:r>
              <a:rPr lang="fr-FR" dirty="0"/>
              <a:t> of </a:t>
            </a:r>
            <a:r>
              <a:rPr lang="fr-FR" dirty="0" err="1"/>
              <a:t>dataset</a:t>
            </a:r>
            <a:r>
              <a:rPr lang="fr-FR" dirty="0"/>
              <a:t>, the maximum </a:t>
            </a:r>
            <a:r>
              <a:rPr lang="fr-FR" dirty="0" err="1"/>
              <a:t>predictivites</a:t>
            </a:r>
            <a:r>
              <a:rPr lang="fr-FR" dirty="0"/>
              <a:t> observe </a:t>
            </a:r>
            <a:r>
              <a:rPr lang="fr-FR" dirty="0" err="1"/>
              <a:t>were</a:t>
            </a:r>
            <a:r>
              <a:rPr lang="fr-FR" dirty="0"/>
              <a:t> </a:t>
            </a:r>
            <a:r>
              <a:rPr lang="fr-FR" dirty="0" err="1"/>
              <a:t>between</a:t>
            </a:r>
            <a:r>
              <a:rPr lang="fr-FR" dirty="0"/>
              <a:t> 60 and 70 % for </a:t>
            </a:r>
            <a:r>
              <a:rPr lang="fr-FR" dirty="0" err="1"/>
              <a:t>readmission</a:t>
            </a:r>
            <a:r>
              <a:rPr lang="fr-FR" dirty="0"/>
              <a:t> at </a:t>
            </a:r>
            <a:r>
              <a:rPr lang="fr-FR" dirty="0" err="1"/>
              <a:t>hospital</a:t>
            </a:r>
            <a:r>
              <a:rPr lang="fr-FR" dirty="0"/>
              <a:t>. </a:t>
            </a:r>
          </a:p>
          <a:p>
            <a:r>
              <a:rPr lang="fr-FR" dirty="0"/>
              <a:t>The max </a:t>
            </a:r>
            <a:r>
              <a:rPr lang="fr-FR" dirty="0" err="1"/>
              <a:t>we</a:t>
            </a:r>
            <a:r>
              <a:rPr lang="fr-FR" dirty="0"/>
              <a:t> </a:t>
            </a:r>
            <a:r>
              <a:rPr lang="fr-FR" dirty="0" err="1"/>
              <a:t>got</a:t>
            </a:r>
            <a:r>
              <a:rPr lang="fr-FR" dirty="0"/>
              <a:t> </a:t>
            </a:r>
            <a:r>
              <a:rPr lang="fr-FR" dirty="0" err="1"/>
              <a:t>was</a:t>
            </a:r>
            <a:r>
              <a:rPr lang="fr-FR" dirty="0"/>
              <a:t> 64% percent </a:t>
            </a:r>
            <a:r>
              <a:rPr lang="fr-FR" dirty="0" err="1"/>
              <a:t>with</a:t>
            </a:r>
            <a:r>
              <a:rPr lang="fr-FR" dirty="0"/>
              <a:t> the </a:t>
            </a:r>
            <a:r>
              <a:rPr lang="fr-FR" dirty="0" err="1"/>
              <a:t>boosting</a:t>
            </a:r>
            <a:r>
              <a:rPr lang="fr-FR" dirty="0"/>
              <a:t> </a:t>
            </a:r>
            <a:r>
              <a:rPr lang="fr-FR" dirty="0" err="1"/>
              <a:t>algorithm</a:t>
            </a:r>
            <a:r>
              <a:rPr lang="fr-FR" dirty="0"/>
              <a:t>.</a:t>
            </a:r>
          </a:p>
        </p:txBody>
      </p:sp>
      <p:sp>
        <p:nvSpPr>
          <p:cNvPr id="4" name="Espace réservé du numéro de diapositive 3">
            <a:extLst>
              <a:ext uri="{FF2B5EF4-FFF2-40B4-BE49-F238E27FC236}">
                <a16:creationId xmlns:a16="http://schemas.microsoft.com/office/drawing/2014/main" id="{65C76927-3FE9-4357-B581-851DE71FBFFE}"/>
              </a:ext>
            </a:extLst>
          </p:cNvPr>
          <p:cNvSpPr>
            <a:spLocks noGrp="1"/>
          </p:cNvSpPr>
          <p:nvPr>
            <p:ph type="sldNum" sz="quarter" idx="12"/>
          </p:nvPr>
        </p:nvSpPr>
        <p:spPr/>
        <p:txBody>
          <a:bodyPr/>
          <a:lstStyle/>
          <a:p>
            <a:fld id="{27C6CCC6-2BE5-4E42-96A4-D1E8E81A3D8E}" type="slidenum">
              <a:rPr lang="de-DE" smtClean="0"/>
              <a:t>33</a:t>
            </a:fld>
            <a:endParaRPr lang="de-DE"/>
          </a:p>
        </p:txBody>
      </p:sp>
    </p:spTree>
    <p:extLst>
      <p:ext uri="{BB962C8B-B14F-4D97-AF65-F5344CB8AC3E}">
        <p14:creationId xmlns:p14="http://schemas.microsoft.com/office/powerpoint/2010/main" val="2597757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31913B-8164-4CD0-94FE-4F929F47400D}"/>
              </a:ext>
            </a:extLst>
          </p:cNvPr>
          <p:cNvSpPr>
            <a:spLocks noGrp="1"/>
          </p:cNvSpPr>
          <p:nvPr>
            <p:ph type="title"/>
          </p:nvPr>
        </p:nvSpPr>
        <p:spPr/>
        <p:txBody>
          <a:bodyPr/>
          <a:lstStyle/>
          <a:p>
            <a:r>
              <a:rPr lang="fr-FR">
                <a:cs typeface="Calibri Light"/>
              </a:rPr>
              <a:t>Main Variable</a:t>
            </a:r>
            <a:endParaRPr lang="fr-FR"/>
          </a:p>
        </p:txBody>
      </p:sp>
      <p:sp>
        <p:nvSpPr>
          <p:cNvPr id="3" name="Espace réservé du contenu 2">
            <a:extLst>
              <a:ext uri="{FF2B5EF4-FFF2-40B4-BE49-F238E27FC236}">
                <a16:creationId xmlns:a16="http://schemas.microsoft.com/office/drawing/2014/main" id="{C8A5424C-83A0-4DD1-90B9-C59FA8F19EE3}"/>
              </a:ext>
            </a:extLst>
          </p:cNvPr>
          <p:cNvSpPr>
            <a:spLocks noGrp="1"/>
          </p:cNvSpPr>
          <p:nvPr>
            <p:ph idx="1"/>
          </p:nvPr>
        </p:nvSpPr>
        <p:spPr/>
        <p:txBody>
          <a:bodyPr vert="horz" lIns="91440" tIns="45720" rIns="91440" bIns="45720" rtlCol="0" anchor="t">
            <a:normAutofit/>
          </a:bodyPr>
          <a:lstStyle/>
          <a:p>
            <a:pPr marL="0" indent="0">
              <a:buNone/>
            </a:pPr>
            <a:r>
              <a:rPr lang="en-GB">
                <a:cs typeface="Calibri"/>
              </a:rPr>
              <a:t>We decided to choose this variable as our data focus on whether the patients are readmitted to the hospital depending on the data. </a:t>
            </a:r>
          </a:p>
          <a:p>
            <a:pPr marL="0" indent="0">
              <a:buNone/>
            </a:pPr>
            <a:r>
              <a:rPr lang="en-GB">
                <a:cs typeface="Calibri"/>
              </a:rPr>
              <a:t>This variable has three categories : not readmitted, readmitted under thirty days and readmitted after thirty days. We decided to study only the fact that they are readmitted or not. It is indeed clearer, easier to understand and to analyse.</a:t>
            </a:r>
            <a:endParaRPr lang="fr-FR"/>
          </a:p>
        </p:txBody>
      </p:sp>
      <p:pic>
        <p:nvPicPr>
          <p:cNvPr id="4" name="Image 4" descr="Une image contenant texte&#10;&#10;Description générée automatiquement">
            <a:extLst>
              <a:ext uri="{FF2B5EF4-FFF2-40B4-BE49-F238E27FC236}">
                <a16:creationId xmlns:a16="http://schemas.microsoft.com/office/drawing/2014/main" id="{8F1783A2-8A79-41E0-9A20-4AFA4B95D606}"/>
              </a:ext>
            </a:extLst>
          </p:cNvPr>
          <p:cNvPicPr>
            <a:picLocks noChangeAspect="1"/>
          </p:cNvPicPr>
          <p:nvPr/>
        </p:nvPicPr>
        <p:blipFill rotWithShape="1">
          <a:blip r:embed="rId2"/>
          <a:srcRect l="23596" t="49142" r="52368" b="41186"/>
          <a:stretch/>
        </p:blipFill>
        <p:spPr>
          <a:xfrm>
            <a:off x="2509716" y="4297680"/>
            <a:ext cx="6321069" cy="1432178"/>
          </a:xfrm>
          <a:prstGeom prst="rect">
            <a:avLst/>
          </a:prstGeom>
        </p:spPr>
      </p:pic>
      <p:sp>
        <p:nvSpPr>
          <p:cNvPr id="5" name="Espace réservé du numéro de diapositive 4">
            <a:extLst>
              <a:ext uri="{FF2B5EF4-FFF2-40B4-BE49-F238E27FC236}">
                <a16:creationId xmlns:a16="http://schemas.microsoft.com/office/drawing/2014/main" id="{E0D32FC7-5EC8-458F-A15F-6A4711CA9059}"/>
              </a:ext>
            </a:extLst>
          </p:cNvPr>
          <p:cNvSpPr>
            <a:spLocks noGrp="1"/>
          </p:cNvSpPr>
          <p:nvPr>
            <p:ph type="sldNum" sz="quarter" idx="12"/>
          </p:nvPr>
        </p:nvSpPr>
        <p:spPr/>
        <p:txBody>
          <a:bodyPr/>
          <a:lstStyle/>
          <a:p>
            <a:fld id="{27C6CCC6-2BE5-4E42-96A4-D1E8E81A3D8E}" type="slidenum">
              <a:rPr lang="de-DE" smtClean="0"/>
              <a:t>4</a:t>
            </a:fld>
            <a:endParaRPr lang="de-DE"/>
          </a:p>
        </p:txBody>
      </p:sp>
    </p:spTree>
    <p:extLst>
      <p:ext uri="{BB962C8B-B14F-4D97-AF65-F5344CB8AC3E}">
        <p14:creationId xmlns:p14="http://schemas.microsoft.com/office/powerpoint/2010/main" val="302223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5FFB1-01B8-4B46-B7FE-86824DEF7368}"/>
              </a:ext>
            </a:extLst>
          </p:cNvPr>
          <p:cNvSpPr>
            <a:spLocks noGrp="1"/>
          </p:cNvSpPr>
          <p:nvPr>
            <p:ph type="title"/>
          </p:nvPr>
        </p:nvSpPr>
        <p:spPr/>
        <p:txBody>
          <a:bodyPr/>
          <a:lstStyle/>
          <a:p>
            <a:r>
              <a:rPr lang="fr-FR">
                <a:cs typeface="Calibri Light"/>
              </a:rPr>
              <a:t>Mapping</a:t>
            </a:r>
            <a:endParaRPr lang="fr-FR"/>
          </a:p>
        </p:txBody>
      </p:sp>
      <p:sp>
        <p:nvSpPr>
          <p:cNvPr id="3" name="Espace réservé du contenu 2">
            <a:extLst>
              <a:ext uri="{FF2B5EF4-FFF2-40B4-BE49-F238E27FC236}">
                <a16:creationId xmlns:a16="http://schemas.microsoft.com/office/drawing/2014/main" id="{0F89D2B3-A377-463D-ACD1-5690BAC6FDB3}"/>
              </a:ext>
            </a:extLst>
          </p:cNvPr>
          <p:cNvSpPr>
            <a:spLocks noGrp="1"/>
          </p:cNvSpPr>
          <p:nvPr>
            <p:ph idx="1"/>
          </p:nvPr>
        </p:nvSpPr>
        <p:spPr/>
        <p:txBody>
          <a:bodyPr vert="horz" lIns="91440" tIns="45720" rIns="91440" bIns="45720" rtlCol="0" anchor="t">
            <a:normAutofit/>
          </a:bodyPr>
          <a:lstStyle/>
          <a:p>
            <a:pPr marL="0" indent="0">
              <a:buNone/>
            </a:pPr>
            <a:r>
              <a:rPr lang="en-GB">
                <a:cs typeface="Calibri"/>
              </a:rPr>
              <a:t>With the data set was also given an other file containing the signification of the columns admission source, discharge disposition and admission type. We use it to create new columns that corresponds with already existing data. We use this mapping only in the visualization part of the dataset because it was not interested to use it in the machine learning. It would have added categorical value that would have needed to be encoded. Moreover we already had the variables in the dataset that were quantitative variables.</a:t>
            </a:r>
          </a:p>
        </p:txBody>
      </p:sp>
      <p:sp>
        <p:nvSpPr>
          <p:cNvPr id="4" name="Espace réservé du numéro de diapositive 3">
            <a:extLst>
              <a:ext uri="{FF2B5EF4-FFF2-40B4-BE49-F238E27FC236}">
                <a16:creationId xmlns:a16="http://schemas.microsoft.com/office/drawing/2014/main" id="{CE6C4498-10F6-4BAA-85F9-69A4287305B1}"/>
              </a:ext>
            </a:extLst>
          </p:cNvPr>
          <p:cNvSpPr>
            <a:spLocks noGrp="1"/>
          </p:cNvSpPr>
          <p:nvPr>
            <p:ph type="sldNum" sz="quarter" idx="12"/>
          </p:nvPr>
        </p:nvSpPr>
        <p:spPr/>
        <p:txBody>
          <a:bodyPr/>
          <a:lstStyle/>
          <a:p>
            <a:fld id="{27C6CCC6-2BE5-4E42-96A4-D1E8E81A3D8E}" type="slidenum">
              <a:rPr lang="de-DE" smtClean="0"/>
              <a:t>5</a:t>
            </a:fld>
            <a:endParaRPr lang="de-DE"/>
          </a:p>
        </p:txBody>
      </p:sp>
      <p:pic>
        <p:nvPicPr>
          <p:cNvPr id="6" name="Image 5">
            <a:extLst>
              <a:ext uri="{FF2B5EF4-FFF2-40B4-BE49-F238E27FC236}">
                <a16:creationId xmlns:a16="http://schemas.microsoft.com/office/drawing/2014/main" id="{79ECE965-BDAD-47CB-A0B5-708B6F50B6B2}"/>
              </a:ext>
            </a:extLst>
          </p:cNvPr>
          <p:cNvPicPr>
            <a:picLocks noChangeAspect="1"/>
          </p:cNvPicPr>
          <p:nvPr/>
        </p:nvPicPr>
        <p:blipFill rotWithShape="1">
          <a:blip r:embed="rId3"/>
          <a:srcRect l="29857" t="61080" r="19929" b="28634"/>
          <a:stretch/>
        </p:blipFill>
        <p:spPr>
          <a:xfrm>
            <a:off x="1105987" y="4873317"/>
            <a:ext cx="8948879" cy="1031095"/>
          </a:xfrm>
          <a:prstGeom prst="rect">
            <a:avLst/>
          </a:prstGeom>
        </p:spPr>
      </p:pic>
    </p:spTree>
    <p:extLst>
      <p:ext uri="{BB962C8B-B14F-4D97-AF65-F5344CB8AC3E}">
        <p14:creationId xmlns:p14="http://schemas.microsoft.com/office/powerpoint/2010/main" val="331281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2E4354-166A-4EFF-9C73-AFE3C5D3764B}"/>
              </a:ext>
            </a:extLst>
          </p:cNvPr>
          <p:cNvSpPr>
            <a:spLocks noGrp="1"/>
          </p:cNvSpPr>
          <p:nvPr>
            <p:ph type="title"/>
          </p:nvPr>
        </p:nvSpPr>
        <p:spPr/>
        <p:txBody>
          <a:bodyPr/>
          <a:lstStyle/>
          <a:p>
            <a:r>
              <a:rPr lang="fr-FR" err="1">
                <a:cs typeface="Calibri Light"/>
              </a:rPr>
              <a:t>Creation</a:t>
            </a:r>
            <a:r>
              <a:rPr lang="fr-FR">
                <a:cs typeface="Calibri Light"/>
              </a:rPr>
              <a:t> of variables</a:t>
            </a:r>
            <a:endParaRPr lang="fr-FR"/>
          </a:p>
        </p:txBody>
      </p:sp>
      <p:sp>
        <p:nvSpPr>
          <p:cNvPr id="3" name="Espace réservé du contenu 2">
            <a:extLst>
              <a:ext uri="{FF2B5EF4-FFF2-40B4-BE49-F238E27FC236}">
                <a16:creationId xmlns:a16="http://schemas.microsoft.com/office/drawing/2014/main" id="{AE19BAA7-B190-42D9-BE74-68CB6366EF81}"/>
              </a:ext>
            </a:extLst>
          </p:cNvPr>
          <p:cNvSpPr>
            <a:spLocks noGrp="1"/>
          </p:cNvSpPr>
          <p:nvPr>
            <p:ph idx="1"/>
          </p:nvPr>
        </p:nvSpPr>
        <p:spPr/>
        <p:txBody>
          <a:bodyPr vert="horz" lIns="91440" tIns="45720" rIns="91440" bIns="45720" rtlCol="0" anchor="t">
            <a:normAutofit/>
          </a:bodyPr>
          <a:lstStyle/>
          <a:p>
            <a:r>
              <a:rPr lang="fr-FR" err="1">
                <a:cs typeface="Calibri"/>
              </a:rPr>
              <a:t>We</a:t>
            </a:r>
            <a:r>
              <a:rPr lang="fr-FR">
                <a:cs typeface="Calibri"/>
              </a:rPr>
              <a:t> have </a:t>
            </a:r>
            <a:r>
              <a:rPr lang="fr-FR" err="1">
                <a:cs typeface="Calibri"/>
              </a:rPr>
              <a:t>two</a:t>
            </a:r>
            <a:r>
              <a:rPr lang="fr-FR">
                <a:cs typeface="Calibri"/>
              </a:rPr>
              <a:t> </a:t>
            </a:r>
            <a:r>
              <a:rPr lang="fr-FR" err="1">
                <a:cs typeface="Calibri"/>
              </a:rPr>
              <a:t>different</a:t>
            </a:r>
            <a:r>
              <a:rPr lang="fr-FR">
                <a:cs typeface="Calibri"/>
              </a:rPr>
              <a:t> </a:t>
            </a:r>
            <a:r>
              <a:rPr lang="fr-FR" err="1">
                <a:cs typeface="Calibri"/>
              </a:rPr>
              <a:t>kinds</a:t>
            </a:r>
            <a:r>
              <a:rPr lang="fr-FR">
                <a:cs typeface="Calibri"/>
              </a:rPr>
              <a:t> of data </a:t>
            </a:r>
            <a:r>
              <a:rPr lang="fr-FR" err="1">
                <a:cs typeface="Calibri"/>
              </a:rPr>
              <a:t>created</a:t>
            </a:r>
            <a:r>
              <a:rPr lang="fr-FR">
                <a:cs typeface="Calibri"/>
              </a:rPr>
              <a:t>:</a:t>
            </a:r>
            <a:endParaRPr lang="fr-FR"/>
          </a:p>
          <a:p>
            <a:pPr marL="0" indent="0">
              <a:buNone/>
            </a:pPr>
            <a:r>
              <a:rPr lang="fr-FR">
                <a:cs typeface="Calibri"/>
              </a:rPr>
              <a:t>- variables </a:t>
            </a:r>
            <a:r>
              <a:rPr lang="fr-FR" err="1">
                <a:cs typeface="Calibri"/>
              </a:rPr>
              <a:t>created</a:t>
            </a:r>
            <a:r>
              <a:rPr lang="fr-FR">
                <a:cs typeface="Calibri"/>
              </a:rPr>
              <a:t> by the </a:t>
            </a:r>
            <a:r>
              <a:rPr lang="fr-FR" err="1">
                <a:cs typeface="Calibri"/>
              </a:rPr>
              <a:t>encoding</a:t>
            </a:r>
            <a:r>
              <a:rPr lang="fr-FR">
                <a:cs typeface="Calibri"/>
              </a:rPr>
              <a:t> of an </a:t>
            </a:r>
            <a:r>
              <a:rPr lang="fr-FR" err="1">
                <a:cs typeface="Calibri"/>
              </a:rPr>
              <a:t>exisiting</a:t>
            </a:r>
            <a:r>
              <a:rPr lang="fr-FR">
                <a:cs typeface="Calibri"/>
              </a:rPr>
              <a:t> qualitative variable</a:t>
            </a: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endParaRPr lang="fr-FR">
              <a:cs typeface="Calibri"/>
            </a:endParaRPr>
          </a:p>
          <a:p>
            <a:pPr marL="0" indent="0">
              <a:buNone/>
            </a:pPr>
            <a:r>
              <a:rPr lang="fr-FR">
                <a:cs typeface="Calibri"/>
              </a:rPr>
              <a:t>- variables </a:t>
            </a:r>
            <a:r>
              <a:rPr lang="fr-FR" err="1">
                <a:cs typeface="Calibri"/>
              </a:rPr>
              <a:t>created</a:t>
            </a:r>
            <a:r>
              <a:rPr lang="fr-FR">
                <a:cs typeface="Calibri"/>
              </a:rPr>
              <a:t> by the </a:t>
            </a:r>
            <a:r>
              <a:rPr lang="fr-FR" err="1">
                <a:cs typeface="Calibri"/>
              </a:rPr>
              <a:t>linear</a:t>
            </a:r>
            <a:r>
              <a:rPr lang="fr-FR">
                <a:cs typeface="Calibri"/>
              </a:rPr>
              <a:t> </a:t>
            </a:r>
            <a:r>
              <a:rPr lang="fr-FR" err="1">
                <a:cs typeface="Calibri"/>
              </a:rPr>
              <a:t>product</a:t>
            </a:r>
            <a:r>
              <a:rPr lang="fr-FR">
                <a:cs typeface="Calibri"/>
              </a:rPr>
              <a:t> of </a:t>
            </a:r>
            <a:r>
              <a:rPr lang="fr-FR" err="1">
                <a:cs typeface="Calibri"/>
              </a:rPr>
              <a:t>other</a:t>
            </a:r>
            <a:r>
              <a:rPr lang="fr-FR">
                <a:cs typeface="Calibri"/>
              </a:rPr>
              <a:t> variables</a:t>
            </a:r>
          </a:p>
        </p:txBody>
      </p:sp>
      <p:pic>
        <p:nvPicPr>
          <p:cNvPr id="5" name="Image 5">
            <a:extLst>
              <a:ext uri="{FF2B5EF4-FFF2-40B4-BE49-F238E27FC236}">
                <a16:creationId xmlns:a16="http://schemas.microsoft.com/office/drawing/2014/main" id="{6E74F929-D3BD-4372-BB65-85BC7ACF139C}"/>
              </a:ext>
            </a:extLst>
          </p:cNvPr>
          <p:cNvPicPr>
            <a:picLocks noChangeAspect="1"/>
          </p:cNvPicPr>
          <p:nvPr/>
        </p:nvPicPr>
        <p:blipFill rotWithShape="1">
          <a:blip r:embed="rId2"/>
          <a:srcRect l="25914" t="74909" r="2622" b="18643"/>
          <a:stretch/>
        </p:blipFill>
        <p:spPr>
          <a:xfrm>
            <a:off x="1024128" y="5634447"/>
            <a:ext cx="10749562" cy="836258"/>
          </a:xfrm>
          <a:prstGeom prst="rect">
            <a:avLst/>
          </a:prstGeom>
        </p:spPr>
      </p:pic>
      <p:pic>
        <p:nvPicPr>
          <p:cNvPr id="6" name="Image 6" descr="Une image contenant texte&#10;&#10;Description générée automatiquement">
            <a:extLst>
              <a:ext uri="{FF2B5EF4-FFF2-40B4-BE49-F238E27FC236}">
                <a16:creationId xmlns:a16="http://schemas.microsoft.com/office/drawing/2014/main" id="{B74E2BB4-5F8E-4FE0-8429-1A3D66A24ADA}"/>
              </a:ext>
            </a:extLst>
          </p:cNvPr>
          <p:cNvPicPr>
            <a:picLocks noChangeAspect="1"/>
          </p:cNvPicPr>
          <p:nvPr/>
        </p:nvPicPr>
        <p:blipFill rotWithShape="1">
          <a:blip r:embed="rId3"/>
          <a:srcRect l="25478" t="47138" r="41774" b="42170"/>
          <a:stretch/>
        </p:blipFill>
        <p:spPr>
          <a:xfrm>
            <a:off x="1024128" y="3579939"/>
            <a:ext cx="5750711" cy="1054571"/>
          </a:xfrm>
          <a:prstGeom prst="rect">
            <a:avLst/>
          </a:prstGeom>
        </p:spPr>
      </p:pic>
      <p:sp>
        <p:nvSpPr>
          <p:cNvPr id="4" name="Espace réservé du numéro de diapositive 3">
            <a:extLst>
              <a:ext uri="{FF2B5EF4-FFF2-40B4-BE49-F238E27FC236}">
                <a16:creationId xmlns:a16="http://schemas.microsoft.com/office/drawing/2014/main" id="{27EBDA1E-1665-4FCE-A45A-22C766897DD9}"/>
              </a:ext>
            </a:extLst>
          </p:cNvPr>
          <p:cNvSpPr>
            <a:spLocks noGrp="1"/>
          </p:cNvSpPr>
          <p:nvPr>
            <p:ph type="sldNum" sz="quarter" idx="12"/>
          </p:nvPr>
        </p:nvSpPr>
        <p:spPr/>
        <p:txBody>
          <a:bodyPr/>
          <a:lstStyle/>
          <a:p>
            <a:fld id="{27C6CCC6-2BE5-4E42-96A4-D1E8E81A3D8E}" type="slidenum">
              <a:rPr lang="de-DE" smtClean="0"/>
              <a:t>6</a:t>
            </a:fld>
            <a:endParaRPr lang="de-DE"/>
          </a:p>
        </p:txBody>
      </p:sp>
    </p:spTree>
    <p:extLst>
      <p:ext uri="{BB962C8B-B14F-4D97-AF65-F5344CB8AC3E}">
        <p14:creationId xmlns:p14="http://schemas.microsoft.com/office/powerpoint/2010/main" val="3161930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12162E-3C27-4977-BB09-D87F3F5B5022}"/>
              </a:ext>
            </a:extLst>
          </p:cNvPr>
          <p:cNvSpPr>
            <a:spLocks noGrp="1"/>
          </p:cNvSpPr>
          <p:nvPr>
            <p:ph type="title"/>
          </p:nvPr>
        </p:nvSpPr>
        <p:spPr/>
        <p:txBody>
          <a:bodyPr/>
          <a:lstStyle/>
          <a:p>
            <a:r>
              <a:rPr lang="fr-FR" err="1">
                <a:cs typeface="Calibri Light"/>
              </a:rPr>
              <a:t>Cleaning</a:t>
            </a:r>
            <a:r>
              <a:rPr lang="fr-FR">
                <a:cs typeface="Calibri Light"/>
              </a:rPr>
              <a:t> the </a:t>
            </a:r>
            <a:r>
              <a:rPr lang="fr-FR" err="1">
                <a:cs typeface="Calibri Light"/>
              </a:rPr>
              <a:t>dataSET</a:t>
            </a:r>
            <a:r>
              <a:rPr lang="fr-FR">
                <a:cs typeface="Calibri Light"/>
              </a:rPr>
              <a:t>: mapping</a:t>
            </a:r>
            <a:endParaRPr lang="fr-FR"/>
          </a:p>
        </p:txBody>
      </p:sp>
      <p:sp>
        <p:nvSpPr>
          <p:cNvPr id="3" name="Espace réservé du contenu 2">
            <a:extLst>
              <a:ext uri="{FF2B5EF4-FFF2-40B4-BE49-F238E27FC236}">
                <a16:creationId xmlns:a16="http://schemas.microsoft.com/office/drawing/2014/main" id="{C5542DE1-066E-4B25-98B9-FE67FBA23DDC}"/>
              </a:ext>
            </a:extLst>
          </p:cNvPr>
          <p:cNvSpPr>
            <a:spLocks noGrp="1"/>
          </p:cNvSpPr>
          <p:nvPr>
            <p:ph idx="1"/>
          </p:nvPr>
        </p:nvSpPr>
        <p:spPr/>
        <p:txBody>
          <a:bodyPr vert="horz" lIns="91440" tIns="45720" rIns="91440" bIns="45720" rtlCol="0" anchor="t">
            <a:normAutofit/>
          </a:bodyPr>
          <a:lstStyle/>
          <a:p>
            <a:r>
              <a:rPr lang="fr-FR" err="1">
                <a:cs typeface="Calibri"/>
              </a:rPr>
              <a:t>We</a:t>
            </a:r>
            <a:r>
              <a:rPr lang="fr-FR">
                <a:cs typeface="Calibri"/>
              </a:rPr>
              <a:t> </a:t>
            </a:r>
            <a:r>
              <a:rPr lang="fr-FR" err="1">
                <a:cs typeface="Calibri"/>
              </a:rPr>
              <a:t>decided</a:t>
            </a:r>
            <a:r>
              <a:rPr lang="fr-FR">
                <a:cs typeface="Calibri"/>
              </a:rPr>
              <a:t> to group </a:t>
            </a:r>
            <a:r>
              <a:rPr lang="fr-FR" err="1">
                <a:cs typeface="Calibri"/>
              </a:rPr>
              <a:t>several</a:t>
            </a:r>
            <a:r>
              <a:rPr lang="fr-FR">
                <a:cs typeface="Calibri"/>
              </a:rPr>
              <a:t> </a:t>
            </a:r>
            <a:r>
              <a:rPr lang="fr-FR" err="1">
                <a:cs typeface="Calibri"/>
              </a:rPr>
              <a:t>similar</a:t>
            </a:r>
            <a:r>
              <a:rPr lang="fr-FR">
                <a:cs typeface="Calibri"/>
              </a:rPr>
              <a:t> </a:t>
            </a:r>
            <a:r>
              <a:rPr lang="fr-FR" err="1">
                <a:cs typeface="Calibri"/>
              </a:rPr>
              <a:t>modalities</a:t>
            </a:r>
            <a:r>
              <a:rPr lang="fr-FR">
                <a:cs typeface="Calibri"/>
              </a:rPr>
              <a:t> </a:t>
            </a:r>
            <a:r>
              <a:rPr lang="fr-FR" err="1">
                <a:cs typeface="Calibri"/>
              </a:rPr>
              <a:t>inside</a:t>
            </a:r>
            <a:r>
              <a:rPr lang="fr-FR">
                <a:cs typeface="Calibri"/>
              </a:rPr>
              <a:t> the variables in </a:t>
            </a:r>
            <a:r>
              <a:rPr lang="fr-FR" err="1">
                <a:cs typeface="Calibri"/>
              </a:rPr>
              <a:t>order</a:t>
            </a:r>
            <a:r>
              <a:rPr lang="fr-FR">
                <a:cs typeface="Calibri"/>
              </a:rPr>
              <a:t> to </a:t>
            </a:r>
            <a:r>
              <a:rPr lang="fr-FR" err="1">
                <a:cs typeface="Calibri"/>
              </a:rPr>
              <a:t>make</a:t>
            </a:r>
            <a:r>
              <a:rPr lang="fr-FR">
                <a:cs typeface="Calibri"/>
              </a:rPr>
              <a:t> </a:t>
            </a:r>
            <a:r>
              <a:rPr lang="fr-FR" err="1">
                <a:cs typeface="Calibri"/>
              </a:rPr>
              <a:t>it</a:t>
            </a:r>
            <a:r>
              <a:rPr lang="fr-FR">
                <a:cs typeface="Calibri"/>
              </a:rPr>
              <a:t> more </a:t>
            </a:r>
            <a:r>
              <a:rPr lang="fr-FR" err="1">
                <a:cs typeface="Calibri"/>
              </a:rPr>
              <a:t>understandable</a:t>
            </a:r>
            <a:r>
              <a:rPr lang="fr-FR">
                <a:cs typeface="Calibri"/>
              </a:rPr>
              <a:t> for the </a:t>
            </a:r>
            <a:r>
              <a:rPr lang="fr-FR" err="1">
                <a:cs typeface="Calibri"/>
              </a:rPr>
              <a:t>reader</a:t>
            </a:r>
            <a:r>
              <a:rPr lang="fr-FR">
                <a:cs typeface="Calibri"/>
              </a:rPr>
              <a:t>. For </a:t>
            </a:r>
            <a:r>
              <a:rPr lang="fr-FR" err="1">
                <a:cs typeface="Calibri"/>
              </a:rPr>
              <a:t>example</a:t>
            </a:r>
            <a:r>
              <a:rPr lang="fr-FR">
                <a:cs typeface="Calibri"/>
              </a:rPr>
              <a:t>, the </a:t>
            </a:r>
            <a:r>
              <a:rPr lang="fr-FR" err="1">
                <a:cs typeface="Calibri"/>
              </a:rPr>
              <a:t>categories</a:t>
            </a:r>
            <a:r>
              <a:rPr lang="fr-FR">
                <a:cs typeface="Calibri"/>
              </a:rPr>
              <a:t> 6, 8, 9 and 13 all correspond to an </a:t>
            </a:r>
            <a:r>
              <a:rPr lang="fr-FR" err="1">
                <a:cs typeface="Calibri"/>
              </a:rPr>
              <a:t>hospitalization</a:t>
            </a:r>
            <a:r>
              <a:rPr lang="fr-FR">
                <a:cs typeface="Calibri"/>
              </a:rPr>
              <a:t> at home </a:t>
            </a:r>
            <a:r>
              <a:rPr lang="fr-FR" err="1">
                <a:cs typeface="Calibri"/>
              </a:rPr>
              <a:t>with</a:t>
            </a:r>
            <a:r>
              <a:rPr lang="fr-FR">
                <a:cs typeface="Calibri"/>
              </a:rPr>
              <a:t> </a:t>
            </a:r>
            <a:r>
              <a:rPr lang="fr-FR" err="1">
                <a:cs typeface="Calibri"/>
              </a:rPr>
              <a:t>limited</a:t>
            </a:r>
            <a:r>
              <a:rPr lang="fr-FR">
                <a:cs typeface="Calibri"/>
              </a:rPr>
              <a:t> </a:t>
            </a:r>
            <a:r>
              <a:rPr lang="fr-FR" err="1">
                <a:cs typeface="Calibri"/>
              </a:rPr>
              <a:t>differences</a:t>
            </a:r>
            <a:r>
              <a:rPr lang="fr-FR">
                <a:cs typeface="Calibri"/>
              </a:rPr>
              <a:t>.</a:t>
            </a:r>
            <a:endParaRPr lang="fr-FR"/>
          </a:p>
        </p:txBody>
      </p:sp>
      <p:pic>
        <p:nvPicPr>
          <p:cNvPr id="4" name="Image 4" descr="Une image contenant texte&#10;&#10;Description générée automatiquement">
            <a:extLst>
              <a:ext uri="{FF2B5EF4-FFF2-40B4-BE49-F238E27FC236}">
                <a16:creationId xmlns:a16="http://schemas.microsoft.com/office/drawing/2014/main" id="{501BC37E-AA7B-450E-B2A4-8F0E54833C37}"/>
              </a:ext>
            </a:extLst>
          </p:cNvPr>
          <p:cNvPicPr>
            <a:picLocks noChangeAspect="1"/>
          </p:cNvPicPr>
          <p:nvPr/>
        </p:nvPicPr>
        <p:blipFill rotWithShape="1">
          <a:blip r:embed="rId2"/>
          <a:srcRect l="25843" t="35033" r="8989" b="25942"/>
          <a:stretch/>
        </p:blipFill>
        <p:spPr>
          <a:xfrm>
            <a:off x="1170737" y="3428677"/>
            <a:ext cx="9315041" cy="3140079"/>
          </a:xfrm>
          <a:prstGeom prst="rect">
            <a:avLst/>
          </a:prstGeom>
        </p:spPr>
      </p:pic>
      <p:sp>
        <p:nvSpPr>
          <p:cNvPr id="5" name="Espace réservé du numéro de diapositive 4">
            <a:extLst>
              <a:ext uri="{FF2B5EF4-FFF2-40B4-BE49-F238E27FC236}">
                <a16:creationId xmlns:a16="http://schemas.microsoft.com/office/drawing/2014/main" id="{C8C5BF1B-4E98-4778-8D35-34BF43778535}"/>
              </a:ext>
            </a:extLst>
          </p:cNvPr>
          <p:cNvSpPr>
            <a:spLocks noGrp="1"/>
          </p:cNvSpPr>
          <p:nvPr>
            <p:ph type="sldNum" sz="quarter" idx="12"/>
          </p:nvPr>
        </p:nvSpPr>
        <p:spPr/>
        <p:txBody>
          <a:bodyPr/>
          <a:lstStyle/>
          <a:p>
            <a:fld id="{27C6CCC6-2BE5-4E42-96A4-D1E8E81A3D8E}" type="slidenum">
              <a:rPr lang="de-DE" smtClean="0"/>
              <a:t>7</a:t>
            </a:fld>
            <a:endParaRPr lang="de-DE"/>
          </a:p>
        </p:txBody>
      </p:sp>
    </p:spTree>
    <p:extLst>
      <p:ext uri="{BB962C8B-B14F-4D97-AF65-F5344CB8AC3E}">
        <p14:creationId xmlns:p14="http://schemas.microsoft.com/office/powerpoint/2010/main" val="239851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C743FF-7A00-4091-B499-0ABFB7D635AE}"/>
              </a:ext>
            </a:extLst>
          </p:cNvPr>
          <p:cNvSpPr>
            <a:spLocks noGrp="1"/>
          </p:cNvSpPr>
          <p:nvPr>
            <p:ph type="title"/>
          </p:nvPr>
        </p:nvSpPr>
        <p:spPr/>
        <p:txBody>
          <a:bodyPr/>
          <a:lstStyle/>
          <a:p>
            <a:r>
              <a:rPr lang="fr-FR" err="1">
                <a:cs typeface="Calibri Light"/>
              </a:rPr>
              <a:t>Cleaning</a:t>
            </a:r>
            <a:r>
              <a:rPr lang="fr-FR">
                <a:cs typeface="Calibri Light"/>
              </a:rPr>
              <a:t> the </a:t>
            </a:r>
            <a:r>
              <a:rPr lang="fr-FR" err="1">
                <a:cs typeface="Calibri Light"/>
              </a:rPr>
              <a:t>dataSET</a:t>
            </a:r>
            <a:endParaRPr lang="fr-FR"/>
          </a:p>
        </p:txBody>
      </p:sp>
      <p:sp>
        <p:nvSpPr>
          <p:cNvPr id="3" name="Espace réservé du contenu 2">
            <a:extLst>
              <a:ext uri="{FF2B5EF4-FFF2-40B4-BE49-F238E27FC236}">
                <a16:creationId xmlns:a16="http://schemas.microsoft.com/office/drawing/2014/main" id="{B100753F-5CDA-4326-A676-694E56FE849F}"/>
              </a:ext>
            </a:extLst>
          </p:cNvPr>
          <p:cNvSpPr>
            <a:spLocks noGrp="1"/>
          </p:cNvSpPr>
          <p:nvPr>
            <p:ph idx="1"/>
          </p:nvPr>
        </p:nvSpPr>
        <p:spPr/>
        <p:txBody>
          <a:bodyPr vert="horz" lIns="91440" tIns="45720" rIns="91440" bIns="45720" rtlCol="0" anchor="t">
            <a:normAutofit/>
          </a:bodyPr>
          <a:lstStyle/>
          <a:p>
            <a:r>
              <a:rPr lang="fr-FR" err="1">
                <a:cs typeface="Calibri"/>
              </a:rPr>
              <a:t>We</a:t>
            </a:r>
            <a:r>
              <a:rPr lang="fr-FR">
                <a:cs typeface="Calibri"/>
              </a:rPr>
              <a:t> </a:t>
            </a:r>
            <a:r>
              <a:rPr lang="fr-FR" err="1">
                <a:cs typeface="Calibri"/>
              </a:rPr>
              <a:t>had</a:t>
            </a:r>
            <a:r>
              <a:rPr lang="fr-FR">
                <a:cs typeface="Calibri"/>
              </a:rPr>
              <a:t> </a:t>
            </a:r>
            <a:r>
              <a:rPr lang="fr-FR" err="1">
                <a:cs typeface="Calibri"/>
              </a:rPr>
              <a:t>several</a:t>
            </a:r>
            <a:r>
              <a:rPr lang="fr-FR">
                <a:cs typeface="Calibri"/>
              </a:rPr>
              <a:t> </a:t>
            </a:r>
            <a:r>
              <a:rPr lang="fr-FR" err="1">
                <a:cs typeface="Calibri"/>
              </a:rPr>
              <a:t>categrocial</a:t>
            </a:r>
            <a:r>
              <a:rPr lang="fr-FR">
                <a:cs typeface="Calibri"/>
              </a:rPr>
              <a:t> variables </a:t>
            </a:r>
            <a:r>
              <a:rPr lang="fr-FR" err="1">
                <a:cs typeface="Calibri"/>
              </a:rPr>
              <a:t>with</a:t>
            </a:r>
            <a:r>
              <a:rPr lang="fr-FR">
                <a:cs typeface="Calibri"/>
              </a:rPr>
              <a:t> </a:t>
            </a:r>
            <a:r>
              <a:rPr lang="fr-FR" err="1">
                <a:cs typeface="Calibri"/>
              </a:rPr>
              <a:t>only</a:t>
            </a:r>
            <a:r>
              <a:rPr lang="fr-FR">
                <a:cs typeface="Calibri"/>
              </a:rPr>
              <a:t> </a:t>
            </a:r>
            <a:r>
              <a:rPr lang="fr-FR" err="1">
                <a:cs typeface="Calibri"/>
              </a:rPr>
              <a:t>two</a:t>
            </a:r>
            <a:r>
              <a:rPr lang="fr-FR">
                <a:cs typeface="Calibri"/>
              </a:rPr>
              <a:t> </a:t>
            </a:r>
            <a:r>
              <a:rPr lang="fr-FR" err="1">
                <a:cs typeface="Calibri"/>
              </a:rPr>
              <a:t>choices</a:t>
            </a:r>
            <a:r>
              <a:rPr lang="fr-FR">
                <a:cs typeface="Calibri"/>
              </a:rPr>
              <a:t>. </a:t>
            </a:r>
            <a:r>
              <a:rPr lang="fr-FR" err="1">
                <a:cs typeface="Calibri"/>
              </a:rPr>
              <a:t>We</a:t>
            </a:r>
            <a:r>
              <a:rPr lang="fr-FR">
                <a:cs typeface="Calibri"/>
              </a:rPr>
              <a:t> </a:t>
            </a:r>
            <a:r>
              <a:rPr lang="fr-FR" err="1">
                <a:cs typeface="Calibri"/>
              </a:rPr>
              <a:t>decided</a:t>
            </a:r>
            <a:r>
              <a:rPr lang="fr-FR">
                <a:cs typeface="Calibri"/>
              </a:rPr>
              <a:t> in </a:t>
            </a:r>
            <a:r>
              <a:rPr lang="fr-FR" err="1">
                <a:cs typeface="Calibri"/>
              </a:rPr>
              <a:t>that</a:t>
            </a:r>
            <a:r>
              <a:rPr lang="fr-FR">
                <a:cs typeface="Calibri"/>
              </a:rPr>
              <a:t> case to </a:t>
            </a:r>
            <a:r>
              <a:rPr lang="fr-FR" err="1">
                <a:cs typeface="Calibri"/>
              </a:rPr>
              <a:t>tranform</a:t>
            </a:r>
            <a:r>
              <a:rPr lang="fr-FR">
                <a:cs typeface="Calibri"/>
              </a:rPr>
              <a:t> </a:t>
            </a:r>
            <a:r>
              <a:rPr lang="fr-FR" err="1">
                <a:cs typeface="Calibri"/>
              </a:rPr>
              <a:t>it</a:t>
            </a:r>
            <a:r>
              <a:rPr lang="fr-FR">
                <a:cs typeface="Calibri"/>
              </a:rPr>
              <a:t> in -1 or 1. This </a:t>
            </a:r>
            <a:r>
              <a:rPr lang="fr-FR" err="1">
                <a:cs typeface="Calibri"/>
              </a:rPr>
              <a:t>tranformation</a:t>
            </a:r>
            <a:r>
              <a:rPr lang="fr-FR">
                <a:cs typeface="Calibri"/>
              </a:rPr>
              <a:t> </a:t>
            </a:r>
            <a:r>
              <a:rPr lang="fr-FR" err="1">
                <a:cs typeface="Calibri"/>
              </a:rPr>
              <a:t>was</a:t>
            </a:r>
            <a:r>
              <a:rPr lang="fr-FR">
                <a:cs typeface="Calibri"/>
              </a:rPr>
              <a:t> </a:t>
            </a:r>
            <a:r>
              <a:rPr lang="fr-FR" err="1">
                <a:cs typeface="Calibri"/>
              </a:rPr>
              <a:t>applied</a:t>
            </a:r>
            <a:r>
              <a:rPr lang="fr-FR">
                <a:cs typeface="Calibri"/>
              </a:rPr>
              <a:t> on </a:t>
            </a:r>
            <a:r>
              <a:rPr lang="fr-FR" err="1">
                <a:cs typeface="Calibri"/>
              </a:rPr>
              <a:t>gender</a:t>
            </a:r>
            <a:r>
              <a:rPr lang="fr-FR">
                <a:cs typeface="Calibri"/>
              </a:rPr>
              <a:t>, change and  </a:t>
            </a:r>
            <a:r>
              <a:rPr lang="fr-FR" err="1">
                <a:cs typeface="Calibri"/>
              </a:rPr>
              <a:t>diabetesMed</a:t>
            </a:r>
            <a:endParaRPr lang="fr-FR"/>
          </a:p>
        </p:txBody>
      </p:sp>
      <p:sp>
        <p:nvSpPr>
          <p:cNvPr id="4" name="Espace réservé du numéro de diapositive 3">
            <a:extLst>
              <a:ext uri="{FF2B5EF4-FFF2-40B4-BE49-F238E27FC236}">
                <a16:creationId xmlns:a16="http://schemas.microsoft.com/office/drawing/2014/main" id="{164EA38A-4CB7-46C6-9F40-D5509D4CCD28}"/>
              </a:ext>
            </a:extLst>
          </p:cNvPr>
          <p:cNvSpPr>
            <a:spLocks noGrp="1"/>
          </p:cNvSpPr>
          <p:nvPr>
            <p:ph type="sldNum" sz="quarter" idx="12"/>
          </p:nvPr>
        </p:nvSpPr>
        <p:spPr/>
        <p:txBody>
          <a:bodyPr/>
          <a:lstStyle/>
          <a:p>
            <a:fld id="{27C6CCC6-2BE5-4E42-96A4-D1E8E81A3D8E}" type="slidenum">
              <a:rPr lang="de-DE" smtClean="0"/>
              <a:t>8</a:t>
            </a:fld>
            <a:endParaRPr lang="de-DE"/>
          </a:p>
        </p:txBody>
      </p:sp>
    </p:spTree>
    <p:extLst>
      <p:ext uri="{BB962C8B-B14F-4D97-AF65-F5344CB8AC3E}">
        <p14:creationId xmlns:p14="http://schemas.microsoft.com/office/powerpoint/2010/main" val="2204956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CA5E9F-9732-4655-B21A-07BC1A17C5B6}"/>
              </a:ext>
            </a:extLst>
          </p:cNvPr>
          <p:cNvSpPr>
            <a:spLocks noGrp="1"/>
          </p:cNvSpPr>
          <p:nvPr>
            <p:ph type="title"/>
          </p:nvPr>
        </p:nvSpPr>
        <p:spPr/>
        <p:txBody>
          <a:bodyPr/>
          <a:lstStyle/>
          <a:p>
            <a:r>
              <a:rPr lang="fr-FR" err="1">
                <a:cs typeface="Calibri Light"/>
              </a:rPr>
              <a:t>Cleaning</a:t>
            </a:r>
            <a:r>
              <a:rPr lang="fr-FR">
                <a:cs typeface="Calibri Light"/>
              </a:rPr>
              <a:t> the </a:t>
            </a:r>
            <a:r>
              <a:rPr lang="fr-FR" err="1">
                <a:cs typeface="Calibri Light"/>
              </a:rPr>
              <a:t>dataset</a:t>
            </a:r>
            <a:r>
              <a:rPr lang="fr-FR">
                <a:cs typeface="Calibri Light"/>
              </a:rPr>
              <a:t>: variables </a:t>
            </a:r>
            <a:r>
              <a:rPr lang="fr-FR" err="1">
                <a:cs typeface="Calibri Light"/>
              </a:rPr>
              <a:t>dropped</a:t>
            </a:r>
            <a:endParaRPr lang="fr-FR"/>
          </a:p>
        </p:txBody>
      </p:sp>
      <p:sp>
        <p:nvSpPr>
          <p:cNvPr id="3" name="Espace réservé du contenu 2">
            <a:extLst>
              <a:ext uri="{FF2B5EF4-FFF2-40B4-BE49-F238E27FC236}">
                <a16:creationId xmlns:a16="http://schemas.microsoft.com/office/drawing/2014/main" id="{FEFCDFDD-7A09-44B6-9869-01874E3A8718}"/>
              </a:ext>
            </a:extLst>
          </p:cNvPr>
          <p:cNvSpPr>
            <a:spLocks noGrp="1"/>
          </p:cNvSpPr>
          <p:nvPr>
            <p:ph idx="1"/>
          </p:nvPr>
        </p:nvSpPr>
        <p:spPr/>
        <p:txBody>
          <a:bodyPr vert="horz" lIns="91440" tIns="45720" rIns="91440" bIns="45720" rtlCol="0" anchor="t">
            <a:normAutofit/>
          </a:bodyPr>
          <a:lstStyle/>
          <a:p>
            <a:r>
              <a:rPr lang="fr-FR" err="1">
                <a:cs typeface="Calibri"/>
              </a:rPr>
              <a:t>Several</a:t>
            </a:r>
            <a:r>
              <a:rPr lang="fr-FR">
                <a:cs typeface="Calibri"/>
              </a:rPr>
              <a:t> </a:t>
            </a:r>
            <a:r>
              <a:rPr lang="fr-FR" err="1">
                <a:cs typeface="Calibri"/>
              </a:rPr>
              <a:t>reasons</a:t>
            </a:r>
            <a:r>
              <a:rPr lang="fr-FR">
                <a:cs typeface="Calibri"/>
              </a:rPr>
              <a:t> to drop variables:</a:t>
            </a:r>
          </a:p>
          <a:p>
            <a:pPr marL="0" indent="0">
              <a:buNone/>
            </a:pPr>
            <a:r>
              <a:rPr lang="fr-FR">
                <a:cs typeface="Calibri"/>
              </a:rPr>
              <a:t>- the variable </a:t>
            </a:r>
            <a:r>
              <a:rPr lang="fr-FR" err="1">
                <a:cs typeface="Calibri"/>
              </a:rPr>
              <a:t>was</a:t>
            </a:r>
            <a:r>
              <a:rPr lang="fr-FR">
                <a:cs typeface="Calibri"/>
              </a:rPr>
              <a:t> </a:t>
            </a:r>
            <a:r>
              <a:rPr lang="fr-FR" err="1">
                <a:cs typeface="Calibri"/>
              </a:rPr>
              <a:t>nearly</a:t>
            </a:r>
            <a:r>
              <a:rPr lang="fr-FR">
                <a:cs typeface="Calibri"/>
              </a:rPr>
              <a:t> </a:t>
            </a:r>
            <a:r>
              <a:rPr lang="fr-FR" err="1">
                <a:cs typeface="Calibri"/>
              </a:rPr>
              <a:t>empty</a:t>
            </a:r>
            <a:r>
              <a:rPr lang="fr-FR">
                <a:cs typeface="Calibri"/>
              </a:rPr>
              <a:t>. </a:t>
            </a:r>
          </a:p>
          <a:p>
            <a:pPr marL="0" indent="0">
              <a:buNone/>
            </a:pPr>
            <a:r>
              <a:rPr lang="fr-FR">
                <a:cs typeface="Calibri"/>
              </a:rPr>
              <a:t>- the variable </a:t>
            </a:r>
            <a:r>
              <a:rPr lang="fr-FR" err="1">
                <a:cs typeface="Calibri"/>
              </a:rPr>
              <a:t>was</a:t>
            </a:r>
            <a:r>
              <a:rPr lang="fr-FR">
                <a:cs typeface="Calibri"/>
              </a:rPr>
              <a:t> not </a:t>
            </a:r>
            <a:r>
              <a:rPr lang="fr-FR" err="1">
                <a:cs typeface="Calibri"/>
              </a:rPr>
              <a:t>interesting</a:t>
            </a:r>
            <a:r>
              <a:rPr lang="fr-FR">
                <a:cs typeface="Calibri"/>
              </a:rPr>
              <a:t> </a:t>
            </a:r>
            <a:r>
              <a:rPr lang="fr-FR" err="1">
                <a:cs typeface="Calibri"/>
              </a:rPr>
              <a:t>because</a:t>
            </a:r>
            <a:r>
              <a:rPr lang="fr-FR">
                <a:cs typeface="Calibri"/>
              </a:rPr>
              <a:t> </a:t>
            </a:r>
            <a:r>
              <a:rPr lang="fr-FR" err="1">
                <a:cs typeface="Calibri"/>
              </a:rPr>
              <a:t>it</a:t>
            </a:r>
            <a:r>
              <a:rPr lang="fr-FR">
                <a:cs typeface="Calibri"/>
              </a:rPr>
              <a:t> </a:t>
            </a:r>
            <a:r>
              <a:rPr lang="fr-FR" err="1">
                <a:cs typeface="Calibri"/>
              </a:rPr>
              <a:t>was</a:t>
            </a:r>
            <a:r>
              <a:rPr lang="fr-FR">
                <a:cs typeface="Calibri"/>
              </a:rPr>
              <a:t> </a:t>
            </a:r>
            <a:r>
              <a:rPr lang="fr-FR" err="1">
                <a:cs typeface="Calibri"/>
              </a:rPr>
              <a:t>purely</a:t>
            </a:r>
            <a:r>
              <a:rPr lang="fr-FR">
                <a:cs typeface="Calibri"/>
              </a:rPr>
              <a:t> administrative data </a:t>
            </a:r>
            <a:r>
              <a:rPr lang="fr-FR" err="1">
                <a:cs typeface="Calibri"/>
              </a:rPr>
              <a:t>that</a:t>
            </a:r>
            <a:r>
              <a:rPr lang="fr-FR">
                <a:cs typeface="Calibri"/>
              </a:rPr>
              <a:t> has no links </a:t>
            </a:r>
            <a:r>
              <a:rPr lang="fr-FR" err="1">
                <a:cs typeface="Calibri"/>
              </a:rPr>
              <a:t>with</a:t>
            </a:r>
            <a:r>
              <a:rPr lang="fr-FR">
                <a:cs typeface="Calibri"/>
              </a:rPr>
              <a:t> </a:t>
            </a:r>
            <a:r>
              <a:rPr lang="fr-FR" err="1">
                <a:cs typeface="Calibri"/>
              </a:rPr>
              <a:t>our</a:t>
            </a:r>
            <a:r>
              <a:rPr lang="fr-FR">
                <a:cs typeface="Calibri"/>
              </a:rPr>
              <a:t> </a:t>
            </a:r>
            <a:r>
              <a:rPr lang="fr-FR" err="1">
                <a:cs typeface="Calibri"/>
              </a:rPr>
              <a:t>target</a:t>
            </a:r>
            <a:endParaRPr lang="fr-FR">
              <a:cs typeface="Calibri"/>
            </a:endParaRPr>
          </a:p>
          <a:p>
            <a:pPr marL="0" indent="0">
              <a:buNone/>
            </a:pPr>
            <a:r>
              <a:rPr lang="fr-FR">
                <a:cs typeface="Calibri"/>
              </a:rPr>
              <a:t>- the variable </a:t>
            </a:r>
            <a:r>
              <a:rPr lang="fr-FR" err="1">
                <a:cs typeface="Calibri"/>
              </a:rPr>
              <a:t>was</a:t>
            </a:r>
            <a:r>
              <a:rPr lang="fr-FR">
                <a:cs typeface="Calibri"/>
              </a:rPr>
              <a:t> </a:t>
            </a:r>
            <a:r>
              <a:rPr lang="fr-FR" err="1">
                <a:cs typeface="Calibri"/>
              </a:rPr>
              <a:t>unusuable</a:t>
            </a:r>
            <a:r>
              <a:rPr lang="fr-FR">
                <a:cs typeface="Calibri"/>
              </a:rPr>
              <a:t> </a:t>
            </a:r>
            <a:r>
              <a:rPr lang="fr-FR" err="1">
                <a:cs typeface="Calibri"/>
              </a:rPr>
              <a:t>because</a:t>
            </a:r>
            <a:r>
              <a:rPr lang="fr-FR">
                <a:cs typeface="Calibri"/>
              </a:rPr>
              <a:t> </a:t>
            </a:r>
            <a:r>
              <a:rPr lang="fr-FR" err="1">
                <a:cs typeface="Calibri"/>
              </a:rPr>
              <a:t>too</a:t>
            </a:r>
            <a:r>
              <a:rPr lang="fr-FR">
                <a:cs typeface="Calibri"/>
              </a:rPr>
              <a:t> </a:t>
            </a:r>
            <a:r>
              <a:rPr lang="fr-FR" err="1">
                <a:cs typeface="Calibri"/>
              </a:rPr>
              <a:t>complex</a:t>
            </a:r>
            <a:endParaRPr lang="fr-FR">
              <a:cs typeface="Calibri"/>
            </a:endParaRPr>
          </a:p>
          <a:p>
            <a:pPr marL="0" indent="0">
              <a:buNone/>
            </a:pPr>
            <a:r>
              <a:rPr lang="fr-FR">
                <a:cs typeface="Calibri"/>
              </a:rPr>
              <a:t>- the variables </a:t>
            </a:r>
            <a:r>
              <a:rPr lang="fr-FR" err="1">
                <a:cs typeface="Calibri"/>
              </a:rPr>
              <a:t>didn't</a:t>
            </a:r>
            <a:r>
              <a:rPr lang="fr-FR">
                <a:cs typeface="Calibri"/>
              </a:rPr>
              <a:t> </a:t>
            </a:r>
            <a:r>
              <a:rPr lang="fr-FR" err="1">
                <a:cs typeface="Calibri"/>
              </a:rPr>
              <a:t>pass</a:t>
            </a:r>
            <a:r>
              <a:rPr lang="fr-FR">
                <a:cs typeface="Calibri"/>
              </a:rPr>
              <a:t> the </a:t>
            </a:r>
            <a:r>
              <a:rPr lang="fr-FR" err="1">
                <a:cs typeface="Calibri"/>
              </a:rPr>
              <a:t>ki</a:t>
            </a:r>
            <a:r>
              <a:rPr lang="fr-FR">
                <a:cs typeface="Calibri"/>
              </a:rPr>
              <a:t> 2 test.</a:t>
            </a:r>
          </a:p>
        </p:txBody>
      </p:sp>
      <p:sp>
        <p:nvSpPr>
          <p:cNvPr id="4" name="Espace réservé du numéro de diapositive 3">
            <a:extLst>
              <a:ext uri="{FF2B5EF4-FFF2-40B4-BE49-F238E27FC236}">
                <a16:creationId xmlns:a16="http://schemas.microsoft.com/office/drawing/2014/main" id="{5C915166-0826-4EE4-AF59-BB3FA765067A}"/>
              </a:ext>
            </a:extLst>
          </p:cNvPr>
          <p:cNvSpPr>
            <a:spLocks noGrp="1"/>
          </p:cNvSpPr>
          <p:nvPr>
            <p:ph type="sldNum" sz="quarter" idx="12"/>
          </p:nvPr>
        </p:nvSpPr>
        <p:spPr/>
        <p:txBody>
          <a:bodyPr/>
          <a:lstStyle/>
          <a:p>
            <a:fld id="{27C6CCC6-2BE5-4E42-96A4-D1E8E81A3D8E}" type="slidenum">
              <a:rPr lang="de-DE" smtClean="0"/>
              <a:t>9</a:t>
            </a:fld>
            <a:endParaRPr lang="de-DE"/>
          </a:p>
        </p:txBody>
      </p:sp>
    </p:spTree>
    <p:extLst>
      <p:ext uri="{BB962C8B-B14F-4D97-AF65-F5344CB8AC3E}">
        <p14:creationId xmlns:p14="http://schemas.microsoft.com/office/powerpoint/2010/main" val="537253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égral">
  <a:themeElements>
    <a:clrScheme name="Inté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é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é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E556BC85058840B136A5AD87924FE2" ma:contentTypeVersion="2" ma:contentTypeDescription="Crée un document." ma:contentTypeScope="" ma:versionID="d9e914574eb58872645276f48e825807">
  <xsd:schema xmlns:xsd="http://www.w3.org/2001/XMLSchema" xmlns:xs="http://www.w3.org/2001/XMLSchema" xmlns:p="http://schemas.microsoft.com/office/2006/metadata/properties" xmlns:ns2="572feee5-0bb3-4ada-a416-8ec6fcf3f907" targetNamespace="http://schemas.microsoft.com/office/2006/metadata/properties" ma:root="true" ma:fieldsID="ec9eed6ced09d7bc55aa034a084ff5b5" ns2:_="">
    <xsd:import namespace="572feee5-0bb3-4ada-a416-8ec6fcf3f90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2feee5-0bb3-4ada-a416-8ec6fcf3f9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9155B2-E06F-451B-B2DA-9B6B2C5AA62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A9F89EF-1FC5-4A98-91D1-88AD245E266D}">
  <ds:schemaRefs>
    <ds:schemaRef ds:uri="572feee5-0bb3-4ada-a416-8ec6fcf3f90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356509-EC50-467E-BE8B-EC92F3FDF6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4</TotalTime>
  <Words>1138</Words>
  <Application>Microsoft Office PowerPoint</Application>
  <PresentationFormat>Grand écran</PresentationFormat>
  <Paragraphs>128</Paragraphs>
  <Slides>33</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33</vt:i4>
      </vt:variant>
    </vt:vector>
  </HeadingPairs>
  <TitlesOfParts>
    <vt:vector size="38" baseType="lpstr">
      <vt:lpstr>Calibri</vt:lpstr>
      <vt:lpstr>Tw Cen MT</vt:lpstr>
      <vt:lpstr>Tw Cen MT Condensed</vt:lpstr>
      <vt:lpstr>Wingdings 3</vt:lpstr>
      <vt:lpstr>Intégral</vt:lpstr>
      <vt:lpstr>PyTHON FOR DATA ANALYSIS</vt:lpstr>
      <vt:lpstr>Problem</vt:lpstr>
      <vt:lpstr>Treatment of DATA</vt:lpstr>
      <vt:lpstr>Main Variable</vt:lpstr>
      <vt:lpstr>Mapping</vt:lpstr>
      <vt:lpstr>Creation of variables</vt:lpstr>
      <vt:lpstr>Cleaning the dataSET: mapping</vt:lpstr>
      <vt:lpstr>Cleaning the dataSET</vt:lpstr>
      <vt:lpstr>Cleaning the dataset: variables dropped</vt:lpstr>
      <vt:lpstr>Cleaning the dataset:  variable nearly empty.</vt:lpstr>
      <vt:lpstr>Cleaning of the data: administrative variable</vt:lpstr>
      <vt:lpstr>Cleaning of the dataset: the variables were unusuable because too complex</vt:lpstr>
      <vt:lpstr>Cleaning of the dataset: khi-SQUARE test.</vt:lpstr>
      <vt:lpstr>Replace unknown data by most frequent value ON VARIABLE WITH LESS THAN five PERCENT MISSING DATA</vt:lpstr>
      <vt:lpstr>MACHINE LEARNING</vt:lpstr>
      <vt:lpstr>Split of the dataset</vt:lpstr>
      <vt:lpstr>Fitting the DATA</vt:lpstr>
      <vt:lpstr>ALGORITHMS PRCOESS</vt:lpstr>
      <vt:lpstr>RESULTS</vt:lpstr>
      <vt:lpstr>Flask</vt:lpstr>
      <vt:lpstr>Flask</vt:lpstr>
      <vt:lpstr>App.py</vt:lpstr>
      <vt:lpstr>Index.html</vt:lpstr>
      <vt:lpstr>Main page</vt:lpstr>
      <vt:lpstr>Présentation PowerPoint</vt:lpstr>
      <vt:lpstr>Exemple of Visualization</vt:lpstr>
      <vt:lpstr>Présentation PowerPoint</vt:lpstr>
      <vt:lpstr>Exemple of ML model</vt:lpstr>
      <vt:lpstr>Présentation PowerPoint</vt:lpstr>
      <vt:lpstr>Exemple of API</vt:lpstr>
      <vt:lpstr>Présentation PowerPoint</vt:lpstr>
      <vt:lpstr>Présentation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Léonard BAESEN</dc:creator>
  <cp:lastModifiedBy>Léonard BAESEN</cp:lastModifiedBy>
  <cp:revision>3</cp:revision>
  <dcterms:created xsi:type="dcterms:W3CDTF">2022-01-02T08:23:36Z</dcterms:created>
  <dcterms:modified xsi:type="dcterms:W3CDTF">2022-01-05T15:51:18Z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0x01010014E556BC85058840B136A5AD87924FE2</vt:lpwstr>
  </property>
</Properties>
</file>